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63" r:id="rId2"/>
    <p:sldMasterId id="2147483675" r:id="rId3"/>
    <p:sldMasterId id="2147483687" r:id="rId4"/>
  </p:sldMasterIdLst>
  <p:sldIdLst>
    <p:sldId id="503" r:id="rId5"/>
    <p:sldId id="377" r:id="rId6"/>
    <p:sldId id="502" r:id="rId7"/>
    <p:sldId id="489" r:id="rId8"/>
    <p:sldId id="505" r:id="rId9"/>
    <p:sldId id="508" r:id="rId10"/>
    <p:sldId id="507" r:id="rId11"/>
    <p:sldId id="517" r:id="rId12"/>
    <p:sldId id="492" r:id="rId13"/>
    <p:sldId id="509" r:id="rId14"/>
    <p:sldId id="519" r:id="rId15"/>
    <p:sldId id="520" r:id="rId16"/>
    <p:sldId id="518" r:id="rId17"/>
    <p:sldId id="521" r:id="rId18"/>
    <p:sldId id="524" r:id="rId19"/>
    <p:sldId id="522" r:id="rId20"/>
    <p:sldId id="526" r:id="rId21"/>
    <p:sldId id="516" r:id="rId22"/>
    <p:sldId id="544" r:id="rId23"/>
    <p:sldId id="542" r:id="rId24"/>
    <p:sldId id="525" r:id="rId25"/>
    <p:sldId id="510" r:id="rId26"/>
    <p:sldId id="529" r:id="rId27"/>
    <p:sldId id="543" r:id="rId28"/>
    <p:sldId id="528" r:id="rId29"/>
    <p:sldId id="533" r:id="rId30"/>
    <p:sldId id="540" r:id="rId31"/>
    <p:sldId id="534" r:id="rId32"/>
    <p:sldId id="535" r:id="rId33"/>
    <p:sldId id="536" r:id="rId34"/>
    <p:sldId id="537" r:id="rId35"/>
    <p:sldId id="538" r:id="rId36"/>
    <p:sldId id="539" r:id="rId37"/>
    <p:sldId id="541" r:id="rId38"/>
    <p:sldId id="512" r:id="rId39"/>
    <p:sldId id="527" r:id="rId40"/>
    <p:sldId id="506" r:id="rId41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208">
          <p15:clr>
            <a:srgbClr val="A4A3A4"/>
          </p15:clr>
        </p15:guide>
        <p15:guide id="2" pos="28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CC"/>
    <a:srgbClr val="FF9933"/>
    <a:srgbClr val="0066FF"/>
    <a:srgbClr val="FF00FF"/>
    <a:srgbClr val="4F81BD"/>
    <a:srgbClr val="FFCC00"/>
    <a:srgbClr val="66FFFF"/>
    <a:srgbClr val="D0D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90" d="100"/>
          <a:sy n="90" d="100"/>
        </p:scale>
        <p:origin x="-1434" y="-90"/>
      </p:cViewPr>
      <p:guideLst>
        <p:guide orient="horz" pos="2208"/>
        <p:guide pos="28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4997" cy="44997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2820DD-D960-4DA0-9456-BC7D859343FA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6BD9B0-1444-408B-82AD-B6FFB9788974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008191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43896F-4987-481E-8C3A-A658E92E2F0B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BDFCB8-1CAF-4090-BFD1-0115EDB1B0CD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0173803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FCD2F9-FB63-4AD6-B3D5-8DBA28F120CF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3CB23-7309-4A31-98AF-1B3D4B70C620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5232433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734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9468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0393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9048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8077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9980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2309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901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4B725F-AC71-4D47-A24A-FF4E6718B2E8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1F9DDF-99E1-40B5-A031-C80764F59F9C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8792789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06674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2056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0423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2384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4698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2605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2364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59493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2179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0803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EE6AD-4D6E-4635-A5BF-5238AB7033BC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B4E99A-D92B-4E86-96B0-B7C7010E0294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508431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43271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1332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0430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42526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6502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16021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94955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3819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64976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973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A0D319-4E54-4C29-B5A6-2E74DA69301E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357620-D007-4692-87BC-6F0F1A22B980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0593405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0041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34803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18496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74524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374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40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40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655EA6-A194-41B4-8A0E-747B29FCF429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DCFA71-0EE5-45BB-8EE5-BC435CCE8972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164752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1CA358-2026-42A4-A6E9-C6775F5C251B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36D731-EAE3-4135-9FD4-CB646F00F5A6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0410887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E902C9-9912-46D2-80AA-9631FC890CED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948E4F-DC59-4E31-9036-E7BBDF3C6D30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565337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4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40" y="2057401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3D0079-80E0-40FC-A1D8-8E3B2990FE5D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0E2E61-0F1C-49A4-9DFC-08377F13118F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847383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4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40" y="2057401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5CBECD-6B92-4270-A640-3ABC42F21C24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07CE1F-6394-4EDF-9CF3-ED58222594B2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874405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1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smtClean="0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smtClean="0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smtClean="0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smtClean="0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7939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2647744F-F638-468C-9BA4-4F89ABDBD405}" type="datetime1">
              <a:rPr lang="zh-CN" altLang="en-US"/>
              <a:pPr>
                <a:defRPr/>
              </a:pPr>
              <a:t>2016-10-20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7939"/>
            <a:ext cx="2895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7939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B8FB9367-6D0A-461A-9E0C-5518519BE765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ransition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5pPr>
      <a:lvl6pPr marL="13716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6pPr>
      <a:lvl7pPr marL="18288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7pPr>
      <a:lvl8pPr marL="22860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8pPr>
      <a:lvl9pPr marL="27432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41557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1799069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fld id="{236C4455-FDD9-4FF2-8297-058C82050B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t>2016-10-20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fld id="{D9D1209D-637E-4AD5-9946-1BD43B66A71B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Calibri" panose="020F0502020204030204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567659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高二第一学期家长会\5月16日班级合照\37911119430218477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1812851" y="744413"/>
            <a:ext cx="5518297" cy="2689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>
              <a:lnSpc>
                <a:spcPct val="150000"/>
              </a:lnSpc>
            </a:pPr>
            <a:r>
              <a:rPr lang="zh-CN" altLang="en-US" sz="6000" b="1" dirty="0">
                <a:solidFill>
                  <a:schemeClr val="bg1"/>
                </a:solidFill>
                <a:latin typeface="+mn-ea"/>
              </a:rPr>
              <a:t>高二（</a:t>
            </a:r>
            <a:r>
              <a:rPr lang="en-US" altLang="zh-CN" sz="6000" b="1" dirty="0">
                <a:solidFill>
                  <a:schemeClr val="bg1"/>
                </a:solidFill>
                <a:latin typeface="+mn-ea"/>
              </a:rPr>
              <a:t>10</a:t>
            </a:r>
            <a:r>
              <a:rPr lang="zh-CN" altLang="en-US" sz="6000" b="1" dirty="0">
                <a:solidFill>
                  <a:schemeClr val="bg1"/>
                </a:solidFill>
                <a:latin typeface="+mn-ea"/>
              </a:rPr>
              <a:t>）</a:t>
            </a:r>
            <a:r>
              <a:rPr lang="zh-CN" altLang="en-US" sz="6000" b="1" dirty="0" smtClean="0">
                <a:solidFill>
                  <a:schemeClr val="bg1"/>
                </a:solidFill>
                <a:latin typeface="+mn-ea"/>
              </a:rPr>
              <a:t>班</a:t>
            </a:r>
            <a:endParaRPr lang="en-US" altLang="zh-CN" sz="6000" b="1" dirty="0" smtClean="0">
              <a:solidFill>
                <a:schemeClr val="bg1"/>
              </a:solidFill>
              <a:latin typeface="+mn-ea"/>
            </a:endParaRPr>
          </a:p>
          <a:p>
            <a:pPr algn="ctr" eaLnBrk="1" hangingPunct="1">
              <a:lnSpc>
                <a:spcPct val="150000"/>
              </a:lnSpc>
            </a:pPr>
            <a:r>
              <a:rPr lang="zh-CN" altLang="en-US" sz="6000" b="1" dirty="0" smtClean="0">
                <a:solidFill>
                  <a:schemeClr val="bg1"/>
                </a:solidFill>
                <a:latin typeface="+mn-ea"/>
              </a:rPr>
              <a:t>实干闯未来</a:t>
            </a:r>
            <a:endParaRPr lang="en-US" altLang="zh-CN" sz="60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304426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高二的现实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1" y="2270968"/>
            <a:ext cx="914399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1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、考试总分有进步，考试成绩排名不佳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2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、与年级整体平均成绩的差距在拉大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3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9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班整体优于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10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班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223977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科任老师点评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6" name="文本框 1"/>
          <p:cNvSpPr txBox="1"/>
          <p:nvPr/>
        </p:nvSpPr>
        <p:spPr>
          <a:xfrm>
            <a:off x="466724" y="852773"/>
            <a:ext cx="8416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班家长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群：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543116060</a:t>
            </a:r>
            <a:endParaRPr lang="zh-CN" altLang="en-US" dirty="0"/>
          </a:p>
        </p:txBody>
      </p:sp>
      <p:sp>
        <p:nvSpPr>
          <p:cNvPr id="7" name="文本框 7"/>
          <p:cNvSpPr txBox="1"/>
          <p:nvPr/>
        </p:nvSpPr>
        <p:spPr>
          <a:xfrm>
            <a:off x="466724" y="1405587"/>
            <a:ext cx="6049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班主任（黄海宁）手机：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13714777551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499599"/>
              </p:ext>
            </p:extLst>
          </p:nvPr>
        </p:nvGraphicFramePr>
        <p:xfrm>
          <a:off x="513781" y="1993524"/>
          <a:ext cx="8116438" cy="433749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53336"/>
                <a:gridCol w="1750042"/>
                <a:gridCol w="2398206"/>
                <a:gridCol w="2714854"/>
              </a:tblGrid>
              <a:tr h="72177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学科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姓名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联系方式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办公室</a:t>
                      </a:r>
                      <a:endParaRPr lang="zh-CN" altLang="en-US" sz="2400" dirty="0"/>
                    </a:p>
                  </a:txBody>
                  <a:tcPr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语文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赵广瑞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13723454708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二楼办公室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数学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魏英城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13682634721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三楼办公室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英语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尹俊杰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13430963116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二楼办公室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物理</a:t>
                      </a:r>
                      <a:endParaRPr lang="zh-CN" altLang="en-US" sz="2400" b="0" i="0" u="none" strike="noStrike" dirty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黄海宁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13714777551</a:t>
                      </a:r>
                      <a:endParaRPr lang="zh-CN" altLang="zh-CN" sz="2400" b="0" kern="1200" dirty="0" smtClean="0">
                        <a:solidFill>
                          <a:schemeClr val="dk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三楼办公室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化学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黄毓展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18218479187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一楼</a:t>
                      </a:r>
                      <a:r>
                        <a:rPr lang="en-US" altLang="zh-CN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101</a:t>
                      </a: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生物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顾若君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13530314760</a:t>
                      </a:r>
                      <a:endParaRPr lang="zh-CN" altLang="zh-CN" sz="2400" b="0" kern="1200" dirty="0">
                        <a:solidFill>
                          <a:schemeClr val="dk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一楼</a:t>
                      </a:r>
                      <a:r>
                        <a:rPr lang="en-US" altLang="zh-CN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101</a:t>
                      </a: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10145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问题的原因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1" y="2270968"/>
            <a:ext cx="914399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1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、课堂状态不佳，注意力不够集中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2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、作业完成质量不佳，缺交作业常有发生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3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、没有抓紧时间，没有利用好晚自修的时间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92187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28088" y="106362"/>
            <a:ext cx="5926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高二（</a:t>
            </a:r>
            <a:r>
              <a:rPr lang="en-US" altLang="zh-CN" sz="2800" b="1" dirty="0" smtClean="0">
                <a:solidFill>
                  <a:schemeClr val="bg1"/>
                </a:solidFill>
                <a:latin typeface="+mn-ea"/>
                <a:ea typeface="+mn-ea"/>
              </a:rPr>
              <a:t>10</a:t>
            </a: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）班 开学班会</a:t>
            </a:r>
            <a:endParaRPr lang="zh-CN" altLang="en-US" sz="28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4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4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 smtClean="0">
                  <a:latin typeface="Arial" panose="020B0604020202020204" pitchFamily="34" charset="0"/>
                </a:rPr>
                <a:t>我们所面临的高考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26351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560446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全国高考卷 </a:t>
            </a:r>
            <a:r>
              <a:rPr lang="en-US" altLang="zh-CN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—— </a:t>
            </a: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选拔性突出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" y="846194"/>
            <a:ext cx="914399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语文：加量不加价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数学：高考选拨性最高学科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英语：难度降低，必须拿下的高分学科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理综：体力活（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5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张试卷，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张答题卡）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07648" y="3588495"/>
            <a:ext cx="389882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0" dirty="0" smtClean="0">
                <a:ln w="31550" cmpd="sng">
                  <a:solidFill>
                    <a:srgbClr val="FFC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2016</a:t>
            </a:r>
            <a:r>
              <a:rPr lang="zh-CN" altLang="en-US" sz="4000" b="1" cap="none" spc="0" dirty="0" smtClean="0">
                <a:ln w="19050" cmpd="sng">
                  <a:solidFill>
                    <a:srgbClr val="FFC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录取分数线</a:t>
            </a:r>
            <a:endParaRPr lang="zh-CN" altLang="en-US" sz="4000" b="1" cap="none" spc="0" dirty="0">
              <a:ln w="19050" cmpd="sng">
                <a:solidFill>
                  <a:srgbClr val="FFC000"/>
                </a:solidFill>
                <a:prstDash val="solid"/>
              </a:ln>
              <a:solidFill>
                <a:srgbClr val="FFFFFF"/>
              </a:solidFill>
              <a:effectLst>
                <a:outerShdw blurRad="41275" dist="12700" dir="120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596471"/>
              </p:ext>
            </p:extLst>
          </p:nvPr>
        </p:nvGraphicFramePr>
        <p:xfrm>
          <a:off x="1524000" y="4486939"/>
          <a:ext cx="6096000" cy="19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28991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bg1"/>
                          </a:solidFill>
                          <a:effectLst/>
                        </a:rPr>
                        <a:t>本科一批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bg1"/>
                          </a:solidFill>
                          <a:effectLst/>
                        </a:rPr>
                        <a:t>508</a:t>
                      </a:r>
                    </a:p>
                  </a:txBody>
                  <a:tcPr marT="95250" marB="9525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</a:rPr>
                        <a:t>体育类本科一批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tx1"/>
                          </a:solidFill>
                          <a:effectLst/>
                        </a:rPr>
                        <a:t>340</a:t>
                      </a:r>
                    </a:p>
                  </a:txBody>
                  <a:tcPr marT="95250" marB="9525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</a:rPr>
                        <a:t>音乐类本科一批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tx1"/>
                          </a:solidFill>
                          <a:effectLst/>
                        </a:rPr>
                        <a:t>300</a:t>
                      </a:r>
                    </a:p>
                  </a:txBody>
                  <a:tcPr marT="95250" marB="9525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</a:rPr>
                        <a:t>美术类本科一批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tx1"/>
                          </a:solidFill>
                          <a:effectLst/>
                        </a:rPr>
                        <a:t>305</a:t>
                      </a:r>
                    </a:p>
                  </a:txBody>
                  <a:tcPr marT="95250" marB="9525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71168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高考分数的细分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1016287"/>
            <a:ext cx="9144000" cy="138499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/>
              <a:t>总分</a:t>
            </a:r>
            <a:r>
              <a:rPr lang="en-US" altLang="zh-CN" sz="2800" b="1" dirty="0" smtClean="0"/>
              <a:t>600 </a:t>
            </a:r>
            <a:r>
              <a:rPr lang="zh-CN" altLang="en-US" sz="2800" dirty="0" smtClean="0"/>
              <a:t>：语文</a:t>
            </a:r>
            <a:r>
              <a:rPr lang="en-US" altLang="zh-CN" sz="2800" dirty="0" smtClean="0"/>
              <a:t>110  </a:t>
            </a:r>
            <a:r>
              <a:rPr lang="zh-CN" altLang="en-US" sz="2800" dirty="0" smtClean="0"/>
              <a:t>数学</a:t>
            </a:r>
            <a:r>
              <a:rPr lang="en-US" altLang="zh-CN" sz="2800" dirty="0" smtClean="0"/>
              <a:t>120 </a:t>
            </a:r>
            <a:r>
              <a:rPr lang="zh-CN" altLang="en-US" sz="2800" dirty="0" smtClean="0"/>
              <a:t>英语</a:t>
            </a:r>
            <a:r>
              <a:rPr lang="en-US" altLang="zh-CN" sz="2800" dirty="0" smtClean="0"/>
              <a:t>130     </a:t>
            </a: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dirty="0"/>
              <a:t> </a:t>
            </a:r>
            <a:r>
              <a:rPr lang="en-US" altLang="zh-CN" sz="2800" dirty="0" smtClean="0"/>
              <a:t>                 </a:t>
            </a:r>
            <a:r>
              <a:rPr lang="zh-CN" altLang="en-US" sz="2800" dirty="0" smtClean="0"/>
              <a:t>理综</a:t>
            </a:r>
            <a:r>
              <a:rPr lang="en-US" altLang="zh-CN" sz="2800" dirty="0" smtClean="0"/>
              <a:t>240</a:t>
            </a:r>
            <a:r>
              <a:rPr lang="zh-CN" altLang="en-US" sz="2800" dirty="0" smtClean="0"/>
              <a:t>（物理</a:t>
            </a:r>
            <a:r>
              <a:rPr lang="en-US" altLang="zh-CN" sz="2800" dirty="0" smtClean="0"/>
              <a:t>85  </a:t>
            </a:r>
            <a:r>
              <a:rPr lang="zh-CN" altLang="en-US" sz="2800" dirty="0" smtClean="0"/>
              <a:t>化学</a:t>
            </a:r>
            <a:r>
              <a:rPr lang="en-US" altLang="zh-CN" sz="2800" dirty="0" smtClean="0"/>
              <a:t>80  </a:t>
            </a:r>
            <a:r>
              <a:rPr lang="zh-CN" altLang="en-US" sz="2800" dirty="0" smtClean="0"/>
              <a:t>生物</a:t>
            </a:r>
            <a:r>
              <a:rPr lang="en-US" altLang="zh-CN" sz="2800" dirty="0" smtClean="0"/>
              <a:t>75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  </a:t>
            </a:r>
          </a:p>
        </p:txBody>
      </p:sp>
      <p:sp>
        <p:nvSpPr>
          <p:cNvPr id="6" name="矩形 5"/>
          <p:cNvSpPr/>
          <p:nvPr/>
        </p:nvSpPr>
        <p:spPr>
          <a:xfrm>
            <a:off x="0" y="2827366"/>
            <a:ext cx="9144000" cy="1384995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/>
              <a:t>总分</a:t>
            </a:r>
            <a:r>
              <a:rPr lang="en-US" altLang="zh-CN" sz="2800" b="1" dirty="0" smtClean="0"/>
              <a:t>550</a:t>
            </a:r>
            <a:r>
              <a:rPr lang="zh-CN" altLang="en-US" sz="2800" dirty="0" smtClean="0"/>
              <a:t>：语文</a:t>
            </a:r>
            <a:r>
              <a:rPr lang="en-US" altLang="zh-CN" sz="2800" dirty="0" smtClean="0"/>
              <a:t>100  </a:t>
            </a:r>
            <a:r>
              <a:rPr lang="zh-CN" altLang="en-US" sz="2800" dirty="0" smtClean="0"/>
              <a:t>数学</a:t>
            </a:r>
            <a:r>
              <a:rPr lang="en-US" altLang="zh-CN" sz="2800" dirty="0" smtClean="0"/>
              <a:t>110  </a:t>
            </a:r>
            <a:r>
              <a:rPr lang="zh-CN" altLang="en-US" sz="2800" dirty="0" smtClean="0"/>
              <a:t>英语</a:t>
            </a:r>
            <a:r>
              <a:rPr lang="en-US" altLang="zh-CN" sz="2800" dirty="0" smtClean="0"/>
              <a:t>120   </a:t>
            </a: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dirty="0" smtClean="0"/>
              <a:t>                 理综</a:t>
            </a:r>
            <a:r>
              <a:rPr lang="en-US" altLang="zh-CN" sz="2800" dirty="0" smtClean="0"/>
              <a:t>220 </a:t>
            </a:r>
            <a:r>
              <a:rPr lang="zh-CN" altLang="en-US" sz="2800" dirty="0"/>
              <a:t>（</a:t>
            </a:r>
            <a:r>
              <a:rPr lang="zh-CN" altLang="en-US" sz="2800" dirty="0" smtClean="0"/>
              <a:t>物理</a:t>
            </a:r>
            <a:r>
              <a:rPr lang="en-US" altLang="zh-CN" sz="2800" dirty="0" smtClean="0"/>
              <a:t>75  </a:t>
            </a:r>
            <a:r>
              <a:rPr lang="zh-CN" altLang="en-US" sz="2800" dirty="0" smtClean="0"/>
              <a:t>化学</a:t>
            </a:r>
            <a:r>
              <a:rPr lang="en-US" altLang="zh-CN" sz="2800" dirty="0" smtClean="0"/>
              <a:t>75  </a:t>
            </a:r>
            <a:r>
              <a:rPr lang="zh-CN" altLang="en-US" sz="2800" dirty="0" smtClean="0"/>
              <a:t>生物</a:t>
            </a:r>
            <a:r>
              <a:rPr lang="en-US" altLang="zh-CN" sz="2800" dirty="0" smtClean="0"/>
              <a:t>70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4649078"/>
            <a:ext cx="9144000" cy="138499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/>
              <a:t>总分</a:t>
            </a:r>
            <a:r>
              <a:rPr lang="en-US" altLang="zh-CN" sz="2800" b="1" dirty="0" smtClean="0"/>
              <a:t>510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zh-CN" altLang="en-US" sz="2800" dirty="0" smtClean="0"/>
              <a:t>语文</a:t>
            </a:r>
            <a:r>
              <a:rPr lang="en-US" altLang="zh-CN" sz="2800" dirty="0" smtClean="0"/>
              <a:t>100  </a:t>
            </a:r>
            <a:r>
              <a:rPr lang="zh-CN" altLang="en-US" sz="2800" dirty="0" smtClean="0"/>
              <a:t>数学</a:t>
            </a:r>
            <a:r>
              <a:rPr lang="en-US" altLang="zh-CN" sz="2800" dirty="0" smtClean="0"/>
              <a:t>100  </a:t>
            </a:r>
            <a:r>
              <a:rPr lang="zh-CN" altLang="en-US" sz="2800" dirty="0" smtClean="0"/>
              <a:t>英语</a:t>
            </a:r>
            <a:r>
              <a:rPr lang="en-US" altLang="zh-CN" sz="2800" dirty="0" smtClean="0"/>
              <a:t>110   </a:t>
            </a: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dirty="0" smtClean="0"/>
              <a:t>                 理综</a:t>
            </a:r>
            <a:r>
              <a:rPr lang="en-US" altLang="zh-CN" sz="2800" dirty="0" smtClean="0"/>
              <a:t>200 </a:t>
            </a:r>
            <a:r>
              <a:rPr lang="zh-CN" altLang="en-US" sz="2800" dirty="0" smtClean="0"/>
              <a:t>（</a:t>
            </a:r>
            <a:r>
              <a:rPr lang="zh-CN" altLang="en-US" sz="2800" dirty="0"/>
              <a:t>物理</a:t>
            </a:r>
            <a:r>
              <a:rPr lang="en-US" altLang="zh-CN" sz="2800" dirty="0" smtClean="0"/>
              <a:t>70  </a:t>
            </a:r>
            <a:r>
              <a:rPr lang="zh-CN" altLang="en-US" sz="2800" dirty="0"/>
              <a:t>化学</a:t>
            </a:r>
            <a:r>
              <a:rPr lang="en-US" altLang="zh-CN" sz="2800" dirty="0" smtClean="0"/>
              <a:t>70  </a:t>
            </a:r>
            <a:r>
              <a:rPr lang="zh-CN" altLang="en-US" sz="2800" dirty="0" smtClean="0"/>
              <a:t>生物</a:t>
            </a:r>
            <a:r>
              <a:rPr lang="en-US" altLang="zh-CN" sz="2800" dirty="0" smtClean="0"/>
              <a:t>70</a:t>
            </a:r>
            <a:r>
              <a:rPr lang="zh-CN" altLang="en-US" sz="2800" dirty="0"/>
              <a:t>）</a:t>
            </a:r>
            <a:r>
              <a:rPr lang="en-US" altLang="zh-CN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72179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高考的意义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905485"/>
            <a:ext cx="91440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32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32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、学习能力、心理状态的展现</a:t>
            </a:r>
            <a:endParaRPr lang="en-US" altLang="zh-CN" sz="3200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、社会现实的要求</a:t>
            </a:r>
            <a:r>
              <a:rPr lang="en-US" altLang="zh-CN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名校情结、学历门槛</a:t>
            </a:r>
            <a:endParaRPr lang="en-US" altLang="zh-CN" sz="32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zh-CN" altLang="en-US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、勇于面对压力，勇于面对困难的意志</a:t>
            </a:r>
            <a:endParaRPr lang="en-US" altLang="zh-CN" sz="32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r>
              <a:rPr lang="zh-CN" altLang="en-US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、懂得坚持、懂得自我调节</a:t>
            </a:r>
            <a:endParaRPr lang="en-US" altLang="zh-CN" sz="32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5</a:t>
            </a:r>
            <a:r>
              <a:rPr lang="zh-CN" altLang="en-US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、一段美好的回忆、一辈子的好兄弟好闺蜜</a:t>
            </a:r>
            <a:endParaRPr lang="en-US" altLang="zh-CN" sz="32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014253" y="4922870"/>
            <a:ext cx="511550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 smtClean="0">
                <a:ln w="19050" cmpd="sng">
                  <a:solidFill>
                    <a:srgbClr val="FFC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高二，我们还来得及</a:t>
            </a:r>
            <a:r>
              <a:rPr lang="en-US" altLang="zh-CN" sz="4000" b="1" cap="none" spc="0" dirty="0" smtClean="0">
                <a:ln w="19050" cmpd="sng">
                  <a:solidFill>
                    <a:srgbClr val="FFC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~</a:t>
            </a:r>
            <a:endParaRPr lang="zh-CN" altLang="en-US" sz="4000" b="1" cap="none" spc="0" dirty="0">
              <a:ln w="19050" cmpd="sng">
                <a:solidFill>
                  <a:srgbClr val="FFC000"/>
                </a:solidFill>
                <a:prstDash val="solid"/>
              </a:ln>
              <a:solidFill>
                <a:srgbClr val="FFFFFF"/>
              </a:solidFill>
              <a:effectLst>
                <a:outerShdw blurRad="41275" dist="12700" dir="120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2014248" y="5783156"/>
            <a:ext cx="511550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000" b="1" cap="none" spc="0" dirty="0" smtClean="0">
                <a:ln w="19050" cmpd="sng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但是，必须奋力追赶</a:t>
            </a:r>
            <a:r>
              <a:rPr lang="en-US" altLang="zh-CN" sz="4000" b="1" cap="none" spc="0" dirty="0" smtClean="0">
                <a:ln w="19050" cmpd="sng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~</a:t>
            </a:r>
            <a:endParaRPr lang="zh-CN" altLang="en-US" sz="4000" b="1" cap="none" spc="0" dirty="0">
              <a:ln w="19050" cmpd="sng">
                <a:solidFill>
                  <a:srgbClr val="C00000"/>
                </a:solidFill>
                <a:prstDash val="solid"/>
              </a:ln>
              <a:solidFill>
                <a:srgbClr val="FFFFFF"/>
              </a:solidFill>
              <a:effectLst>
                <a:outerShdw blurRad="41275" dist="12700" dir="120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41169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28088" y="106362"/>
            <a:ext cx="5926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高二（</a:t>
            </a:r>
            <a:r>
              <a:rPr lang="en-US" altLang="zh-CN" sz="2800" b="1" dirty="0" smtClean="0">
                <a:solidFill>
                  <a:schemeClr val="bg1"/>
                </a:solidFill>
                <a:latin typeface="+mn-ea"/>
                <a:ea typeface="+mn-ea"/>
              </a:rPr>
              <a:t>10</a:t>
            </a: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）班 开学班会</a:t>
            </a:r>
            <a:endParaRPr lang="zh-CN" altLang="en-US" sz="28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4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5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 smtClean="0">
                  <a:latin typeface="Arial" panose="020B0604020202020204" pitchFamily="34" charset="0"/>
                </a:rPr>
                <a:t>高二学习目标的制定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55873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我校考试试卷的质量控制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11371" y="1277662"/>
            <a:ext cx="792125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dirty="0"/>
              <a:t> </a:t>
            </a:r>
            <a:r>
              <a:rPr lang="zh-CN" altLang="en-US" sz="2800" dirty="0" smtClean="0"/>
              <a:t>  </a:t>
            </a:r>
            <a:r>
              <a:rPr lang="zh-CN" altLang="en-US" sz="2800" b="1" dirty="0" smtClean="0"/>
              <a:t>为</a:t>
            </a:r>
            <a:r>
              <a:rPr lang="zh-CN" altLang="en-US" sz="2800" b="1" dirty="0"/>
              <a:t>让学生及早适应全国卷的难度要求，结合我校学生水平与高考实际情况，现将阶段考试命题的难度统一提升到</a:t>
            </a:r>
            <a:r>
              <a:rPr lang="en-US" altLang="zh-CN" sz="2800" b="1" dirty="0" smtClean="0"/>
              <a:t>0.7 </a:t>
            </a:r>
            <a:r>
              <a:rPr lang="zh-CN" altLang="en-US" sz="2800" b="1" dirty="0" smtClean="0"/>
              <a:t>。</a:t>
            </a:r>
            <a:endParaRPr lang="en-US" altLang="zh-CN" sz="2800" b="1" dirty="0" smtClean="0"/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>
                <a:solidFill>
                  <a:srgbClr val="FF00FF"/>
                </a:solidFill>
              </a:rPr>
              <a:t>语文</a:t>
            </a:r>
            <a:r>
              <a:rPr lang="zh-CN" altLang="en-US" sz="2800" b="1" dirty="0" smtClean="0">
                <a:solidFill>
                  <a:srgbClr val="FF00FF"/>
                </a:solidFill>
              </a:rPr>
              <a:t>数学</a:t>
            </a:r>
            <a:r>
              <a:rPr lang="zh-CN" altLang="en-US" sz="2800" b="1" dirty="0" smtClean="0"/>
              <a:t>平均</a:t>
            </a:r>
            <a:r>
              <a:rPr lang="zh-CN" altLang="en-US" sz="2800" b="1" dirty="0"/>
              <a:t>分控制在</a:t>
            </a:r>
            <a:r>
              <a:rPr lang="en-US" altLang="zh-CN" sz="2800" b="1" dirty="0">
                <a:solidFill>
                  <a:srgbClr val="FF00FF"/>
                </a:solidFill>
              </a:rPr>
              <a:t>105±5</a:t>
            </a:r>
            <a:r>
              <a:rPr lang="zh-CN" altLang="en-US" sz="2800" b="1" dirty="0">
                <a:solidFill>
                  <a:srgbClr val="FF00FF"/>
                </a:solidFill>
              </a:rPr>
              <a:t>分</a:t>
            </a:r>
            <a:r>
              <a:rPr lang="zh-CN" altLang="en-US" sz="2800" b="1" dirty="0" smtClean="0"/>
              <a:t>，</a:t>
            </a:r>
            <a:endParaRPr lang="en-US" altLang="zh-CN" sz="2800" b="1" dirty="0" smtClean="0"/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 smtClean="0">
                <a:solidFill>
                  <a:srgbClr val="00B050"/>
                </a:solidFill>
              </a:rPr>
              <a:t>英语</a:t>
            </a:r>
            <a:r>
              <a:rPr lang="zh-CN" altLang="en-US" sz="2800" b="1" dirty="0"/>
              <a:t>平均分控制在</a:t>
            </a:r>
            <a:r>
              <a:rPr lang="en-US" altLang="zh-CN" sz="2800" b="1" dirty="0">
                <a:solidFill>
                  <a:srgbClr val="00B050"/>
                </a:solidFill>
              </a:rPr>
              <a:t>120±5</a:t>
            </a:r>
            <a:r>
              <a:rPr lang="zh-CN" altLang="en-US" sz="2800" b="1" dirty="0">
                <a:solidFill>
                  <a:srgbClr val="00B050"/>
                </a:solidFill>
              </a:rPr>
              <a:t>分</a:t>
            </a:r>
            <a:r>
              <a:rPr lang="zh-CN" altLang="en-US" sz="2800" b="1" dirty="0" smtClean="0"/>
              <a:t>，</a:t>
            </a:r>
            <a:endParaRPr lang="en-US" altLang="zh-CN" sz="2800" b="1" dirty="0" smtClean="0"/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 smtClean="0">
                <a:solidFill>
                  <a:srgbClr val="0066FF"/>
                </a:solidFill>
              </a:rPr>
              <a:t>物理化学生物</a:t>
            </a:r>
            <a:r>
              <a:rPr lang="zh-CN" altLang="en-US" sz="2800" b="1" dirty="0" smtClean="0"/>
              <a:t>平均</a:t>
            </a:r>
            <a:r>
              <a:rPr lang="zh-CN" altLang="en-US" sz="2800" b="1" dirty="0"/>
              <a:t>分控制在</a:t>
            </a:r>
            <a:r>
              <a:rPr lang="en-US" altLang="zh-CN" sz="2800" b="1" dirty="0">
                <a:solidFill>
                  <a:srgbClr val="0066FF"/>
                </a:solidFill>
              </a:rPr>
              <a:t>70±3</a:t>
            </a:r>
            <a:r>
              <a:rPr lang="zh-CN" altLang="en-US" sz="2800" b="1" dirty="0" smtClean="0">
                <a:solidFill>
                  <a:srgbClr val="0066FF"/>
                </a:solidFill>
              </a:rPr>
              <a:t>分</a:t>
            </a:r>
            <a:r>
              <a:rPr lang="zh-CN" altLang="en-US" sz="2800" b="1" dirty="0" smtClean="0"/>
              <a:t> 。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55393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制定高二的目标分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1016287"/>
            <a:ext cx="9144000" cy="138499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/>
              <a:t>总分</a:t>
            </a:r>
            <a:r>
              <a:rPr lang="en-US" altLang="zh-CN" sz="2800" b="1" dirty="0" smtClean="0"/>
              <a:t>600 </a:t>
            </a:r>
            <a:r>
              <a:rPr lang="zh-CN" altLang="en-US" sz="2800" dirty="0" smtClean="0"/>
              <a:t>：语文</a:t>
            </a:r>
            <a:r>
              <a:rPr lang="en-US" altLang="zh-CN" sz="2800" dirty="0" smtClean="0"/>
              <a:t>110  </a:t>
            </a:r>
            <a:r>
              <a:rPr lang="zh-CN" altLang="en-US" sz="2800" dirty="0" smtClean="0"/>
              <a:t>数学</a:t>
            </a:r>
            <a:r>
              <a:rPr lang="en-US" altLang="zh-CN" sz="2800" dirty="0" smtClean="0"/>
              <a:t>120 </a:t>
            </a:r>
            <a:r>
              <a:rPr lang="zh-CN" altLang="en-US" sz="2800" dirty="0" smtClean="0"/>
              <a:t>英语</a:t>
            </a:r>
            <a:r>
              <a:rPr lang="en-US" altLang="zh-CN" sz="2800" dirty="0" smtClean="0"/>
              <a:t>130     </a:t>
            </a: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dirty="0"/>
              <a:t> </a:t>
            </a:r>
            <a:r>
              <a:rPr lang="en-US" altLang="zh-CN" sz="2800" dirty="0" smtClean="0"/>
              <a:t>                 </a:t>
            </a:r>
            <a:r>
              <a:rPr lang="zh-CN" altLang="en-US" sz="2800" dirty="0" smtClean="0"/>
              <a:t>理综</a:t>
            </a:r>
            <a:r>
              <a:rPr lang="en-US" altLang="zh-CN" sz="2800" dirty="0" smtClean="0"/>
              <a:t>240</a:t>
            </a:r>
            <a:r>
              <a:rPr lang="zh-CN" altLang="en-US" sz="2800" dirty="0" smtClean="0"/>
              <a:t>（物理</a:t>
            </a:r>
            <a:r>
              <a:rPr lang="en-US" altLang="zh-CN" sz="2800" dirty="0" smtClean="0"/>
              <a:t>85  </a:t>
            </a:r>
            <a:r>
              <a:rPr lang="zh-CN" altLang="en-US" sz="2800" dirty="0" smtClean="0"/>
              <a:t>化学</a:t>
            </a:r>
            <a:r>
              <a:rPr lang="en-US" altLang="zh-CN" sz="2800" dirty="0" smtClean="0"/>
              <a:t>80  </a:t>
            </a:r>
            <a:r>
              <a:rPr lang="zh-CN" altLang="en-US" sz="2800" dirty="0" smtClean="0"/>
              <a:t>生物</a:t>
            </a:r>
            <a:r>
              <a:rPr lang="en-US" altLang="zh-CN" sz="2800" dirty="0" smtClean="0"/>
              <a:t>75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  </a:t>
            </a:r>
          </a:p>
        </p:txBody>
      </p:sp>
      <p:sp>
        <p:nvSpPr>
          <p:cNvPr id="6" name="矩形 5"/>
          <p:cNvSpPr/>
          <p:nvPr/>
        </p:nvSpPr>
        <p:spPr>
          <a:xfrm>
            <a:off x="0" y="2827366"/>
            <a:ext cx="9144000" cy="1384995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/>
              <a:t>总分</a:t>
            </a:r>
            <a:r>
              <a:rPr lang="en-US" altLang="zh-CN" sz="2800" b="1" dirty="0" smtClean="0"/>
              <a:t>550</a:t>
            </a:r>
            <a:r>
              <a:rPr lang="zh-CN" altLang="en-US" sz="2800" dirty="0" smtClean="0"/>
              <a:t>：语文</a:t>
            </a:r>
            <a:r>
              <a:rPr lang="en-US" altLang="zh-CN" sz="2800" dirty="0" smtClean="0"/>
              <a:t>100  </a:t>
            </a:r>
            <a:r>
              <a:rPr lang="zh-CN" altLang="en-US" sz="2800" dirty="0" smtClean="0"/>
              <a:t>数学</a:t>
            </a:r>
            <a:r>
              <a:rPr lang="en-US" altLang="zh-CN" sz="2800" dirty="0" smtClean="0"/>
              <a:t>110  </a:t>
            </a:r>
            <a:r>
              <a:rPr lang="zh-CN" altLang="en-US" sz="2800" dirty="0" smtClean="0"/>
              <a:t>英语</a:t>
            </a:r>
            <a:r>
              <a:rPr lang="en-US" altLang="zh-CN" sz="2800" dirty="0" smtClean="0"/>
              <a:t>120   </a:t>
            </a: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dirty="0" smtClean="0"/>
              <a:t>                 理综</a:t>
            </a:r>
            <a:r>
              <a:rPr lang="en-US" altLang="zh-CN" sz="2800" dirty="0" smtClean="0"/>
              <a:t>220 </a:t>
            </a:r>
            <a:r>
              <a:rPr lang="zh-CN" altLang="en-US" sz="2800" dirty="0"/>
              <a:t>（</a:t>
            </a:r>
            <a:r>
              <a:rPr lang="zh-CN" altLang="en-US" sz="2800" dirty="0" smtClean="0"/>
              <a:t>物理</a:t>
            </a:r>
            <a:r>
              <a:rPr lang="en-US" altLang="zh-CN" sz="2800" dirty="0" smtClean="0"/>
              <a:t>75  </a:t>
            </a:r>
            <a:r>
              <a:rPr lang="zh-CN" altLang="en-US" sz="2800" dirty="0" smtClean="0"/>
              <a:t>化学</a:t>
            </a:r>
            <a:r>
              <a:rPr lang="en-US" altLang="zh-CN" sz="2800" dirty="0" smtClean="0"/>
              <a:t>75  </a:t>
            </a:r>
            <a:r>
              <a:rPr lang="zh-CN" altLang="en-US" sz="2800" dirty="0" smtClean="0"/>
              <a:t>生物</a:t>
            </a:r>
            <a:r>
              <a:rPr lang="en-US" altLang="zh-CN" sz="2800" dirty="0" smtClean="0"/>
              <a:t>70</a:t>
            </a:r>
            <a:r>
              <a:rPr lang="zh-CN" altLang="en-US" sz="2800" dirty="0" smtClean="0"/>
              <a:t>）</a:t>
            </a:r>
            <a:r>
              <a:rPr lang="en-US" altLang="zh-CN" sz="2800" dirty="0" smtClean="0"/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4649078"/>
            <a:ext cx="9144000" cy="138499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dirty="0"/>
              <a:t>总分</a:t>
            </a:r>
            <a:r>
              <a:rPr lang="en-US" altLang="zh-CN" sz="2800" b="1" dirty="0" smtClean="0"/>
              <a:t>510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zh-CN" altLang="en-US" sz="2800" dirty="0" smtClean="0"/>
              <a:t>语文</a:t>
            </a:r>
            <a:r>
              <a:rPr lang="en-US" altLang="zh-CN" sz="2800" dirty="0" smtClean="0"/>
              <a:t>100  </a:t>
            </a:r>
            <a:r>
              <a:rPr lang="zh-CN" altLang="en-US" sz="2800" dirty="0" smtClean="0"/>
              <a:t>数学</a:t>
            </a:r>
            <a:r>
              <a:rPr lang="en-US" altLang="zh-CN" sz="2800" dirty="0" smtClean="0"/>
              <a:t>100  </a:t>
            </a:r>
            <a:r>
              <a:rPr lang="zh-CN" altLang="en-US" sz="2800" dirty="0" smtClean="0"/>
              <a:t>英语</a:t>
            </a:r>
            <a:r>
              <a:rPr lang="en-US" altLang="zh-CN" sz="2800" dirty="0" smtClean="0"/>
              <a:t>110   </a:t>
            </a: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dirty="0" smtClean="0"/>
              <a:t>                 理综</a:t>
            </a:r>
            <a:r>
              <a:rPr lang="en-US" altLang="zh-CN" sz="2800" dirty="0" smtClean="0"/>
              <a:t>200 </a:t>
            </a:r>
            <a:r>
              <a:rPr lang="zh-CN" altLang="en-US" sz="2800" dirty="0" smtClean="0"/>
              <a:t>（</a:t>
            </a:r>
            <a:r>
              <a:rPr lang="zh-CN" altLang="en-US" sz="2800" dirty="0"/>
              <a:t>物理</a:t>
            </a:r>
            <a:r>
              <a:rPr lang="en-US" altLang="zh-CN" sz="2800" dirty="0" smtClean="0"/>
              <a:t>70  </a:t>
            </a:r>
            <a:r>
              <a:rPr lang="zh-CN" altLang="en-US" sz="2800" dirty="0"/>
              <a:t>化学</a:t>
            </a:r>
            <a:r>
              <a:rPr lang="en-US" altLang="zh-CN" sz="2800" dirty="0" smtClean="0"/>
              <a:t>70  </a:t>
            </a:r>
            <a:r>
              <a:rPr lang="zh-CN" altLang="en-US" sz="2800" dirty="0" smtClean="0"/>
              <a:t>生物</a:t>
            </a:r>
            <a:r>
              <a:rPr lang="en-US" altLang="zh-CN" sz="2800" dirty="0" smtClean="0"/>
              <a:t>70</a:t>
            </a:r>
            <a:r>
              <a:rPr lang="zh-CN" altLang="en-US" sz="2800" dirty="0"/>
              <a:t>）</a:t>
            </a:r>
            <a:r>
              <a:rPr lang="en-US" altLang="zh-CN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914894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28088" y="106362"/>
            <a:ext cx="5926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高二（</a:t>
            </a:r>
            <a:r>
              <a:rPr lang="en-US" altLang="zh-CN" sz="2800" b="1" dirty="0" smtClean="0">
                <a:solidFill>
                  <a:schemeClr val="bg1"/>
                </a:solidFill>
                <a:latin typeface="+mn-ea"/>
                <a:ea typeface="+mn-ea"/>
              </a:rPr>
              <a:t>10</a:t>
            </a: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）班 开学班会</a:t>
            </a:r>
            <a:endParaRPr lang="zh-CN" altLang="en-US" sz="28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4"/>
            <a:ext cx="5111750" cy="1802937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8800" i="1">
                  <a:solidFill>
                    <a:srgbClr val="0066CC"/>
                  </a:solidFill>
                  <a:latin typeface="Arial" panose="020B0604020202020204" pitchFamily="34" charset="0"/>
                </a:rPr>
                <a:t>1</a:t>
              </a:r>
              <a:endParaRPr lang="zh-CN" altLang="en-US" sz="180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 smtClean="0">
                  <a:latin typeface="Arial" panose="020B0604020202020204" pitchFamily="34" charset="0"/>
                </a:rPr>
                <a:t>上学期回顾与总结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成绩不佳的原因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" y="1494791"/>
            <a:ext cx="91439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28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、试题综合性不断提高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，基础</a:t>
            </a:r>
            <a:r>
              <a:rPr lang="zh-CN" altLang="en-US" sz="28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薄弱是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硬伤；</a:t>
            </a:r>
            <a:endParaRPr lang="en-US" altLang="zh-CN" sz="2800" b="1" kern="1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8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、高二是分水岭，对学习提出更高的要求：</a:t>
            </a: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sz="28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   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晚</a:t>
            </a:r>
            <a:r>
              <a:rPr lang="zh-CN" altLang="en-US" sz="28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自修、上课都坐不住，凭什么你能在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考试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当中能够集中注意力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个小时？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专注力是软肋；</a:t>
            </a: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、一到考试，就压力大、生病、紧张，状态不佳。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91929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4" y="106364"/>
            <a:ext cx="581711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对孩子们学习的一些建议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6724" y="1801827"/>
            <a:ext cx="86772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8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基础</a:t>
            </a:r>
            <a:r>
              <a:rPr lang="zh-CN" altLang="en-US" sz="28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薄弱</a:t>
            </a:r>
            <a:r>
              <a:rPr lang="en-US" altLang="zh-CN" sz="28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8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r>
              <a:rPr lang="zh-CN" altLang="en-US" sz="28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学习的螺旋上升；</a:t>
            </a:r>
            <a:endParaRPr lang="en-US" altLang="zh-CN" sz="2800" b="1" dirty="0">
              <a:solidFill>
                <a:srgbClr val="FC61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8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专注力差</a:t>
            </a:r>
            <a:r>
              <a:rPr lang="en-US" altLang="zh-CN" sz="28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8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收心：充分利用时间学习</a:t>
            </a:r>
            <a:endParaRPr lang="en-US" altLang="zh-CN" sz="2800" b="1" dirty="0">
              <a:solidFill>
                <a:srgbClr val="FC61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8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8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状态不佳</a:t>
            </a:r>
            <a:r>
              <a:rPr lang="en-US" altLang="zh-CN" sz="28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8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平时</a:t>
            </a:r>
            <a:r>
              <a:rPr lang="zh-CN" altLang="en-US" sz="28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考试化，才能考试平时化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1694202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28088" y="106362"/>
            <a:ext cx="5926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高二（</a:t>
            </a:r>
            <a:r>
              <a:rPr lang="en-US" altLang="zh-CN" sz="2800" b="1" dirty="0" smtClean="0">
                <a:solidFill>
                  <a:schemeClr val="bg1"/>
                </a:solidFill>
                <a:latin typeface="+mn-ea"/>
                <a:ea typeface="+mn-ea"/>
              </a:rPr>
              <a:t>10</a:t>
            </a: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）班 开学班会</a:t>
            </a:r>
            <a:endParaRPr lang="zh-CN" altLang="en-US" sz="28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4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6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 smtClean="0">
                  <a:latin typeface="Arial" panose="020B0604020202020204" pitchFamily="34" charset="0"/>
                </a:rPr>
                <a:t>家校共赢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557076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4" y="106364"/>
            <a:ext cx="581711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家校共赢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6724" y="741364"/>
            <a:ext cx="8314661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8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、加入 </a:t>
            </a:r>
            <a:r>
              <a:rPr lang="en-US" altLang="zh-CN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班家长</a:t>
            </a:r>
            <a:r>
              <a:rPr lang="en-US" altLang="zh-CN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群：</a:t>
            </a:r>
            <a:r>
              <a:rPr lang="en-US" altLang="zh-CN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543116060</a:t>
            </a:r>
            <a:r>
              <a:rPr lang="zh-CN" altLang="en-US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b="1" dirty="0">
              <a:solidFill>
                <a:srgbClr val="FC61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、在家长群发送 每周各科小测试的成绩、</a:t>
            </a:r>
            <a:endParaRPr lang="en-US" altLang="zh-CN" sz="2400" b="1" dirty="0" smtClean="0">
              <a:solidFill>
                <a:srgbClr val="FC61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zh-CN" altLang="en-US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作业缺交情况、学生在校情况等</a:t>
            </a:r>
            <a:endParaRPr lang="en-US" altLang="zh-CN" sz="2400" b="1" dirty="0" smtClean="0">
              <a:solidFill>
                <a:srgbClr val="FC61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3</a:t>
            </a:r>
            <a:r>
              <a:rPr lang="zh-CN" altLang="en-US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、奔跑小组</a:t>
            </a:r>
            <a:r>
              <a:rPr lang="en-US" altLang="zh-CN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成绩</a:t>
            </a:r>
            <a:r>
              <a:rPr lang="zh-CN" altLang="en-US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较低</a:t>
            </a:r>
            <a:r>
              <a:rPr lang="zh-CN" altLang="en-US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同学（筹备中）</a:t>
            </a:r>
            <a:endParaRPr lang="en-US" altLang="zh-CN" sz="2400" b="1" dirty="0" smtClean="0">
              <a:solidFill>
                <a:srgbClr val="FC61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（告知：学生本人、家长本人、科任老师）</a:t>
            </a:r>
            <a:endParaRPr lang="en-US" altLang="zh-CN" sz="2400" b="1" dirty="0" smtClean="0">
              <a:solidFill>
                <a:srgbClr val="FC61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4</a:t>
            </a:r>
            <a:r>
              <a:rPr lang="zh-CN" altLang="en-US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、静心小组</a:t>
            </a:r>
            <a:r>
              <a:rPr lang="en-US" altLang="zh-CN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学习习惯良好的同学</a:t>
            </a:r>
            <a:r>
              <a:rPr lang="zh-CN" altLang="en-US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（筹备中</a:t>
            </a:r>
            <a:r>
              <a:rPr lang="zh-CN" altLang="en-US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b="1" dirty="0" smtClean="0">
              <a:solidFill>
                <a:srgbClr val="FC61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b="1" dirty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zh-CN" altLang="en-US" sz="2400" b="1" dirty="0" smtClean="0">
                <a:solidFill>
                  <a:srgbClr val="FC611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（班级学习的标杆，具备带动、促进作用）</a:t>
            </a:r>
            <a:endParaRPr lang="en-US" altLang="zh-CN" sz="2400" b="1" dirty="0" smtClean="0">
              <a:solidFill>
                <a:srgbClr val="FC61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119591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4" y="106364"/>
            <a:ext cx="581711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家校共赢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1599809"/>
            <a:ext cx="91440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28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孩子们不</a:t>
            </a:r>
            <a:r>
              <a:rPr lang="zh-CN" altLang="en-US" sz="28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容易</a:t>
            </a:r>
            <a:endParaRPr lang="en-US" altLang="zh-CN" sz="2800" b="1" dirty="0" smtClean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8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需要多一些时间</a:t>
            </a:r>
            <a:r>
              <a:rPr lang="zh-CN" altLang="en-US" sz="2800" b="1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、需要多一些</a:t>
            </a:r>
            <a:r>
              <a:rPr lang="zh-CN" altLang="en-US" sz="28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关心支持、</a:t>
            </a:r>
            <a:endParaRPr lang="en-US" altLang="zh-CN" sz="2800" b="1" dirty="0" smtClean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8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更需要一份耐心</a:t>
            </a:r>
            <a:r>
              <a:rPr lang="zh-CN" altLang="en-US" sz="2800" b="1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、更需要一</a:t>
            </a:r>
            <a:r>
              <a:rPr lang="zh-CN" altLang="en-US" sz="28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份坚持。</a:t>
            </a:r>
            <a:endParaRPr lang="en-US" altLang="zh-CN" sz="2800" b="1" dirty="0" smtClean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28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加强营养、加强体育锻炼、加强心理减压工作</a:t>
            </a:r>
            <a:endParaRPr lang="zh-CN" altLang="en-US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6089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28088" y="106362"/>
            <a:ext cx="5926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高二（</a:t>
            </a:r>
            <a:r>
              <a:rPr lang="en-US" altLang="zh-CN" sz="2800" b="1" dirty="0" smtClean="0">
                <a:solidFill>
                  <a:schemeClr val="bg1"/>
                </a:solidFill>
                <a:latin typeface="+mn-ea"/>
                <a:ea typeface="+mn-ea"/>
              </a:rPr>
              <a:t>10</a:t>
            </a: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）班 开学班会</a:t>
            </a:r>
            <a:endParaRPr lang="zh-CN" altLang="en-US" sz="28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4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7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b="1" dirty="0" smtClean="0">
                  <a:latin typeface="Arial" panose="020B0604020202020204" pitchFamily="34" charset="0"/>
                </a:rPr>
                <a:t>井冈山社会实践活动</a:t>
              </a:r>
              <a:endParaRPr lang="zh-CN" altLang="en-US" sz="2800" b="1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437731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74830" y="903742"/>
            <a:ext cx="8187972" cy="5421841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 smtClean="0"/>
              <a:t>整个活动时间：</a:t>
            </a:r>
            <a:endParaRPr lang="en-US" altLang="zh-CN" b="1" dirty="0" smtClean="0"/>
          </a:p>
          <a:p>
            <a:pPr algn="just">
              <a:lnSpc>
                <a:spcPct val="150000"/>
              </a:lnSpc>
            </a:pPr>
            <a:r>
              <a:rPr lang="en-US" altLang="zh-CN" dirty="0" smtClean="0"/>
              <a:t>10</a:t>
            </a:r>
            <a:r>
              <a:rPr lang="zh-CN" altLang="en-US" dirty="0"/>
              <a:t>月</a:t>
            </a:r>
            <a:r>
              <a:rPr lang="en-US" altLang="zh-CN" dirty="0"/>
              <a:t>23</a:t>
            </a:r>
            <a:r>
              <a:rPr lang="zh-CN" altLang="en-US" dirty="0" smtClean="0"/>
              <a:t>日（</a:t>
            </a:r>
            <a:r>
              <a:rPr lang="zh-CN" altLang="en-US" dirty="0"/>
              <a:t>周日</a:t>
            </a:r>
            <a:r>
              <a:rPr lang="zh-CN" altLang="en-US" dirty="0" smtClean="0"/>
              <a:t>）上午 </a:t>
            </a:r>
            <a:r>
              <a:rPr lang="en-US" altLang="zh-CN" dirty="0" smtClean="0"/>
              <a:t>9</a:t>
            </a:r>
            <a:r>
              <a:rPr lang="zh-CN" altLang="en-US" dirty="0"/>
              <a:t>：</a:t>
            </a:r>
            <a:r>
              <a:rPr lang="en-US" altLang="zh-CN" dirty="0" smtClean="0"/>
              <a:t>30</a:t>
            </a:r>
            <a:r>
              <a:rPr lang="zh-CN" altLang="en-US" dirty="0" smtClean="0"/>
              <a:t>集合  开始</a:t>
            </a:r>
            <a:endParaRPr lang="en-US" altLang="zh-CN" dirty="0" smtClean="0"/>
          </a:p>
          <a:p>
            <a:pPr algn="just">
              <a:lnSpc>
                <a:spcPct val="150000"/>
              </a:lnSpc>
            </a:pPr>
            <a:r>
              <a:rPr lang="en-US" altLang="zh-CN" dirty="0" smtClean="0"/>
              <a:t>10</a:t>
            </a:r>
            <a:r>
              <a:rPr lang="zh-CN" altLang="en-US" dirty="0" smtClean="0"/>
              <a:t>月</a:t>
            </a:r>
            <a:r>
              <a:rPr lang="en-US" altLang="zh-CN" dirty="0" smtClean="0"/>
              <a:t>29</a:t>
            </a:r>
            <a:r>
              <a:rPr lang="zh-CN" altLang="en-US" dirty="0" smtClean="0"/>
              <a:t>日（周六）早晨</a:t>
            </a:r>
            <a:r>
              <a:rPr lang="en-US" altLang="zh-CN" dirty="0" smtClean="0"/>
              <a:t>6</a:t>
            </a:r>
            <a:r>
              <a:rPr lang="zh-CN" altLang="en-US" dirty="0" smtClean="0"/>
              <a:t>：</a:t>
            </a:r>
            <a:r>
              <a:rPr lang="en-US" altLang="zh-CN" dirty="0" smtClean="0"/>
              <a:t>34 </a:t>
            </a:r>
            <a:r>
              <a:rPr lang="zh-CN" altLang="en-US" dirty="0" smtClean="0"/>
              <a:t>达到深圳 结束</a:t>
            </a:r>
            <a:endParaRPr lang="en-US" altLang="zh-CN" dirty="0" smtClean="0"/>
          </a:p>
          <a:p>
            <a:pPr algn="just">
              <a:lnSpc>
                <a:spcPct val="150000"/>
              </a:lnSpc>
            </a:pPr>
            <a:r>
              <a:rPr lang="zh-CN" altLang="en-US" b="1" dirty="0" smtClean="0"/>
              <a:t>带队老师</a:t>
            </a:r>
            <a:r>
              <a:rPr lang="zh-CN" altLang="en-US" dirty="0" smtClean="0"/>
              <a:t>：黄海</a:t>
            </a:r>
            <a:r>
              <a:rPr lang="zh-CN" altLang="en-US" dirty="0"/>
              <a:t>宁	</a:t>
            </a:r>
            <a:r>
              <a:rPr lang="en-US" altLang="zh-CN" dirty="0"/>
              <a:t>13714777551	</a:t>
            </a:r>
            <a:endParaRPr lang="en-US" altLang="zh-CN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dirty="0" smtClean="0"/>
              <a:t>   尹俊杰  </a:t>
            </a:r>
            <a:r>
              <a:rPr lang="en-US" altLang="zh-CN" dirty="0" smtClean="0"/>
              <a:t>13430963116</a:t>
            </a:r>
            <a:r>
              <a:rPr lang="en-US" altLang="zh-CN" dirty="0"/>
              <a:t>	</a:t>
            </a:r>
            <a:r>
              <a:rPr lang="en-US" altLang="zh-CN" dirty="0" smtClean="0"/>
              <a:t>  </a:t>
            </a:r>
            <a:r>
              <a:rPr lang="zh-CN" altLang="en-US" dirty="0" smtClean="0"/>
              <a:t>吴</a:t>
            </a:r>
            <a:r>
              <a:rPr lang="zh-CN" altLang="en-US" dirty="0"/>
              <a:t>义</a:t>
            </a:r>
            <a:r>
              <a:rPr lang="zh-CN" altLang="en-US" dirty="0" smtClean="0"/>
              <a:t>涛  </a:t>
            </a:r>
            <a:r>
              <a:rPr lang="en-US" altLang="zh-CN" dirty="0" smtClean="0"/>
              <a:t>13530415777</a:t>
            </a:r>
            <a:endParaRPr lang="zh-CN" altLang="en-US" dirty="0"/>
          </a:p>
        </p:txBody>
      </p:sp>
      <p:sp>
        <p:nvSpPr>
          <p:cNvPr id="4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6" name="TextBox 6"/>
          <p:cNvSpPr>
            <a:spLocks noChangeArrowheads="1"/>
          </p:cNvSpPr>
          <p:nvPr/>
        </p:nvSpPr>
        <p:spPr bwMode="auto">
          <a:xfrm>
            <a:off x="428088" y="106362"/>
            <a:ext cx="5926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+mn-ea"/>
                <a:ea typeface="+mn-ea"/>
              </a:rPr>
              <a:t>井冈山社会实践活动</a:t>
            </a:r>
          </a:p>
        </p:txBody>
      </p:sp>
    </p:spTree>
    <p:extLst>
      <p:ext uri="{BB962C8B-B14F-4D97-AF65-F5344CB8AC3E}">
        <p14:creationId xmlns:p14="http://schemas.microsoft.com/office/powerpoint/2010/main" val="184120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7384" y="184373"/>
            <a:ext cx="7886700" cy="1325563"/>
          </a:xfrm>
        </p:spPr>
        <p:txBody>
          <a:bodyPr/>
          <a:lstStyle/>
          <a:p>
            <a:pPr algn="ctr"/>
            <a:r>
              <a:rPr lang="zh-CN" altLang="en-US" b="1" dirty="0" smtClean="0">
                <a:solidFill>
                  <a:srgbClr val="FF0000"/>
                </a:solidFill>
              </a:rPr>
              <a:t>活动须知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7984" y="1758577"/>
            <a:ext cx="7886700" cy="2656064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 smtClean="0"/>
              <a:t>井冈山社会实践是一门课程</a:t>
            </a:r>
            <a:r>
              <a:rPr lang="en-US" altLang="zh-CN" dirty="0" smtClean="0"/>
              <a:t>~</a:t>
            </a:r>
          </a:p>
          <a:p>
            <a:pPr algn="just">
              <a:lnSpc>
                <a:spcPct val="150000"/>
              </a:lnSpc>
            </a:pPr>
            <a:r>
              <a:rPr lang="zh-CN" altLang="en-US" dirty="0" smtClean="0"/>
              <a:t>要求必须学生必须遵守纪律</a:t>
            </a:r>
            <a:endParaRPr lang="en-US" altLang="zh-CN" dirty="0" smtClean="0"/>
          </a:p>
          <a:p>
            <a:pPr algn="just">
              <a:lnSpc>
                <a:spcPct val="150000"/>
              </a:lnSpc>
            </a:pPr>
            <a:r>
              <a:rPr lang="zh-CN" altLang="en-US" u="sng" dirty="0" smtClean="0"/>
              <a:t>违反纪律者，家长亲自来井冈山接人回家</a:t>
            </a:r>
            <a:endParaRPr lang="en-US" altLang="zh-CN" u="sng" dirty="0" smtClean="0"/>
          </a:p>
          <a:p>
            <a:pPr algn="just">
              <a:lnSpc>
                <a:spcPct val="150000"/>
              </a:lnSpc>
            </a:pPr>
            <a:r>
              <a:rPr lang="zh-CN" altLang="en-US" dirty="0" smtClean="0"/>
              <a:t>整个活动要求 </a:t>
            </a:r>
            <a:r>
              <a:rPr lang="en-US" altLang="zh-CN" dirty="0" smtClean="0"/>
              <a:t>—— </a:t>
            </a:r>
            <a:r>
              <a:rPr lang="zh-CN" altLang="en-US" dirty="0" smtClean="0"/>
              <a:t>安全、简朴、真诚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692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7644" y="746873"/>
            <a:ext cx="8669909" cy="5887843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b="1" dirty="0" smtClean="0"/>
              <a:t>集合时间</a:t>
            </a:r>
            <a:r>
              <a:rPr lang="en-US" altLang="zh-CN" sz="2400" b="1" dirty="0" smtClean="0"/>
              <a:t>:</a:t>
            </a:r>
            <a:r>
              <a:rPr lang="zh-CN" altLang="en-US" sz="2400" b="1" dirty="0" smtClean="0"/>
              <a:t>  </a:t>
            </a:r>
            <a:endParaRPr lang="en-US" altLang="zh-CN" sz="2400" b="1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400" dirty="0" smtClean="0"/>
              <a:t>10</a:t>
            </a:r>
            <a:r>
              <a:rPr lang="zh-CN" altLang="en-US" sz="2400" dirty="0"/>
              <a:t>月</a:t>
            </a:r>
            <a:r>
              <a:rPr lang="en-US" altLang="zh-CN" sz="2400" dirty="0"/>
              <a:t>23</a:t>
            </a:r>
            <a:r>
              <a:rPr lang="zh-CN" altLang="en-US" sz="2400" dirty="0" smtClean="0"/>
              <a:t>日（周日）上午 </a:t>
            </a:r>
            <a:r>
              <a:rPr lang="en-US" altLang="zh-CN" sz="2400" dirty="0" smtClean="0"/>
              <a:t>9</a:t>
            </a:r>
            <a:r>
              <a:rPr lang="zh-CN" altLang="en-US" sz="2400" dirty="0"/>
              <a:t>：</a:t>
            </a:r>
            <a:r>
              <a:rPr lang="en-US" altLang="zh-CN" sz="2400" dirty="0" smtClean="0"/>
              <a:t>30  </a:t>
            </a:r>
            <a:r>
              <a:rPr lang="zh-CN" altLang="zh-CN" sz="2400" dirty="0" smtClean="0"/>
              <a:t>深圳东站</a:t>
            </a:r>
            <a:r>
              <a:rPr lang="zh-CN" altLang="zh-CN" sz="2400" dirty="0"/>
              <a:t>（布吉）</a:t>
            </a:r>
            <a:r>
              <a:rPr lang="zh-CN" altLang="en-US" sz="2400" dirty="0" smtClean="0"/>
              <a:t>集合</a:t>
            </a:r>
            <a:endParaRPr lang="en-US" altLang="zh-CN" sz="2400" b="1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b="1" dirty="0" smtClean="0"/>
              <a:t>行李：</a:t>
            </a:r>
            <a:r>
              <a:rPr lang="zh-CN" altLang="en-US" sz="2400" b="1" u="sng" dirty="0" smtClean="0">
                <a:solidFill>
                  <a:srgbClr val="FF0000"/>
                </a:solidFill>
              </a:rPr>
              <a:t>深圳实验校服 </a:t>
            </a:r>
            <a:r>
              <a:rPr lang="zh-CN" altLang="en-US" sz="2400" b="1" dirty="0" smtClean="0"/>
              <a:t>（切记）      </a:t>
            </a:r>
            <a:r>
              <a:rPr lang="zh-CN" altLang="en-US" sz="2400" b="1" u="sng" dirty="0">
                <a:solidFill>
                  <a:srgbClr val="FF0000"/>
                </a:solidFill>
              </a:rPr>
              <a:t>身份证 </a:t>
            </a:r>
            <a:r>
              <a:rPr lang="zh-CN" altLang="en-US" sz="2400" b="1" dirty="0"/>
              <a:t>（切记） </a:t>
            </a:r>
            <a:endParaRPr lang="en-US" altLang="zh-CN" sz="2400" b="1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b="1" u="sng" dirty="0">
                <a:solidFill>
                  <a:srgbClr val="FF0000"/>
                </a:solidFill>
              </a:rPr>
              <a:t>智能手机</a:t>
            </a:r>
            <a:r>
              <a:rPr lang="zh-CN" altLang="en-US" sz="2400" b="1" dirty="0"/>
              <a:t>（微信</a:t>
            </a:r>
            <a:r>
              <a:rPr lang="en-US" altLang="zh-CN" sz="2400" b="1" dirty="0"/>
              <a:t>+</a:t>
            </a:r>
            <a:r>
              <a:rPr lang="zh-CN" altLang="en-US" sz="2400" b="1" dirty="0"/>
              <a:t>定位</a:t>
            </a:r>
            <a:r>
              <a:rPr lang="zh-CN" altLang="en-US" sz="2400" b="1" dirty="0" smtClean="0"/>
              <a:t>）      </a:t>
            </a:r>
            <a:r>
              <a:rPr lang="zh-CN" altLang="en-US" sz="2400" b="1" u="sng" dirty="0" smtClean="0">
                <a:solidFill>
                  <a:srgbClr val="FF0000"/>
                </a:solidFill>
              </a:rPr>
              <a:t>现金</a:t>
            </a:r>
            <a:r>
              <a:rPr lang="zh-CN" altLang="en-US" sz="2400" b="1" dirty="0" smtClean="0"/>
              <a:t>       </a:t>
            </a:r>
            <a:r>
              <a:rPr lang="en-US" altLang="zh-CN" sz="2400" b="1" dirty="0" smtClean="0"/>
              <a:t>500—600</a:t>
            </a:r>
            <a:r>
              <a:rPr lang="zh-CN" altLang="en-US" sz="2400" b="1" dirty="0" smtClean="0"/>
              <a:t>左右 </a:t>
            </a:r>
            <a:endParaRPr lang="en-US" altLang="zh-CN" sz="2400" b="1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 smtClean="0"/>
              <a:t>火车上的午餐和晚餐</a:t>
            </a:r>
            <a:r>
              <a:rPr lang="zh-CN" altLang="en-US" sz="2400" dirty="0"/>
              <a:t>、饮用水</a:t>
            </a:r>
            <a:r>
              <a:rPr lang="zh-CN" altLang="en-US" sz="2400" dirty="0" smtClean="0"/>
              <a:t>（自备）</a:t>
            </a:r>
            <a:r>
              <a:rPr lang="en-US" altLang="zh-CN" sz="2400" dirty="0" smtClean="0"/>
              <a:t>——</a:t>
            </a:r>
            <a:r>
              <a:rPr lang="zh-CN" altLang="en-US" sz="2400" dirty="0" smtClean="0"/>
              <a:t> </a:t>
            </a:r>
            <a:r>
              <a:rPr lang="zh-CN" alt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食物交流大会</a:t>
            </a:r>
            <a:endParaRPr lang="en-US" altLang="zh-CN" sz="24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 smtClean="0"/>
              <a:t>雨具</a:t>
            </a:r>
            <a:r>
              <a:rPr lang="zh-CN" altLang="en-US" sz="2400" dirty="0"/>
              <a:t>、防寒衣物</a:t>
            </a:r>
            <a:r>
              <a:rPr lang="zh-CN" altLang="en-US" sz="2400" dirty="0" smtClean="0"/>
              <a:t>、</a:t>
            </a:r>
            <a:r>
              <a:rPr lang="zh-CN" altLang="en-US" sz="2400" dirty="0"/>
              <a:t>常用药、给农家小孩的一本</a:t>
            </a:r>
            <a:r>
              <a:rPr lang="zh-CN" altLang="en-US" sz="2400" dirty="0" smtClean="0"/>
              <a:t>书；</a:t>
            </a:r>
            <a:endParaRPr lang="en-US" altLang="zh-CN" sz="2400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 smtClean="0"/>
              <a:t>洗漱</a:t>
            </a:r>
            <a:r>
              <a:rPr lang="zh-CN" altLang="en-US" sz="2400" dirty="0"/>
              <a:t>穿物品（农家、基地不提供毛巾、浴巾</a:t>
            </a:r>
            <a:r>
              <a:rPr lang="zh-CN" altLang="en-US" sz="2400" dirty="0" smtClean="0"/>
              <a:t>）。</a:t>
            </a:r>
            <a:endParaRPr lang="en-US" altLang="zh-CN" sz="2400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b="1" dirty="0" smtClean="0"/>
              <a:t>必备技能：</a:t>
            </a:r>
            <a:r>
              <a:rPr lang="zh-CN" altLang="en-US" sz="2400" dirty="0" smtClean="0"/>
              <a:t>买菜、做饭 </a:t>
            </a:r>
            <a:endParaRPr lang="en-US" altLang="zh-CN" sz="2400" dirty="0" smtClean="0"/>
          </a:p>
        </p:txBody>
      </p:sp>
      <p:sp>
        <p:nvSpPr>
          <p:cNvPr id="5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6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7" name="TextBox 6"/>
          <p:cNvSpPr>
            <a:spLocks noChangeArrowheads="1"/>
          </p:cNvSpPr>
          <p:nvPr/>
        </p:nvSpPr>
        <p:spPr bwMode="auto">
          <a:xfrm>
            <a:off x="428088" y="106362"/>
            <a:ext cx="5926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+mn-ea"/>
                <a:ea typeface="+mn-ea"/>
              </a:rPr>
              <a:t>井冈山社会实践活动</a:t>
            </a:r>
          </a:p>
        </p:txBody>
      </p:sp>
    </p:spTree>
    <p:extLst>
      <p:ext uri="{BB962C8B-B14F-4D97-AF65-F5344CB8AC3E}">
        <p14:creationId xmlns:p14="http://schemas.microsoft.com/office/powerpoint/2010/main" val="85655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930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上学期回顾与总结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1" y="867412"/>
            <a:ext cx="914399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、三次阶段考平均分、优秀率均取得很大进步；  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、有一名学生成功进入到上一层次班；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、校长杯足球比赛亚军，班级合唱比赛三等奖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班级排球赛三等奖；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、校足球队队员多在重大赛事中斩获冠军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5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、校交响乐团成员成功举行三次大型交响音乐会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6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、校合唱队成员获广东省合唱比赛一等奖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7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、一人荣获深圳实验奖学金提名奖、</a:t>
            </a:r>
            <a:endParaRPr lang="en-US" altLang="zh-CN" sz="28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4572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4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人荣获校三好学生、</a:t>
            </a:r>
            <a:r>
              <a:rPr lang="en-US" altLang="zh-CN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zh-CN" altLang="en-US" sz="28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人获校优秀学生干部</a:t>
            </a:r>
            <a:endParaRPr lang="zh-CN" altLang="zh-CN" sz="2800" b="1" kern="1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54969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4" descr="DSCF2245_调整大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6649971"/>
      </p:ext>
    </p:extLst>
  </p:cSld>
  <p:clrMapOvr>
    <a:masterClrMapping/>
  </p:clrMapOvr>
  <p:transition advTm="5000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4" descr="DSCF2250_调整大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3539112"/>
      </p:ext>
    </p:extLst>
  </p:cSld>
  <p:clrMapOvr>
    <a:masterClrMapping/>
  </p:clrMapOvr>
  <p:transition advTm="5000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图片 1" descr="16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914400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8171868"/>
      </p:ext>
    </p:extLst>
  </p:cSld>
  <p:clrMapOvr>
    <a:masterClrMapping/>
  </p:clrMapOvr>
  <p:transition advTm="5000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图片 1" descr="DSC0314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3448599"/>
      </p:ext>
    </p:extLst>
  </p:cSld>
  <p:clrMapOvr>
    <a:masterClrMapping/>
  </p:clrMapOvr>
  <p:transition advTm="5000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7644" y="746873"/>
            <a:ext cx="8669909" cy="5887843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b="1" dirty="0" smtClean="0"/>
              <a:t>集合时间</a:t>
            </a:r>
            <a:r>
              <a:rPr lang="en-US" altLang="zh-CN" sz="2400" b="1" dirty="0" smtClean="0"/>
              <a:t>:</a:t>
            </a:r>
            <a:r>
              <a:rPr lang="zh-CN" altLang="en-US" sz="2400" b="1" dirty="0" smtClean="0"/>
              <a:t>  </a:t>
            </a:r>
            <a:endParaRPr lang="en-US" altLang="zh-CN" sz="2400" b="1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400" dirty="0" smtClean="0"/>
              <a:t>10</a:t>
            </a:r>
            <a:r>
              <a:rPr lang="zh-CN" altLang="en-US" sz="2400" dirty="0"/>
              <a:t>月</a:t>
            </a:r>
            <a:r>
              <a:rPr lang="en-US" altLang="zh-CN" sz="2400" dirty="0"/>
              <a:t>23</a:t>
            </a:r>
            <a:r>
              <a:rPr lang="zh-CN" altLang="en-US" sz="2400" dirty="0" smtClean="0"/>
              <a:t>日（周日）上午 </a:t>
            </a:r>
            <a:r>
              <a:rPr lang="en-US" altLang="zh-CN" sz="2400" dirty="0" smtClean="0"/>
              <a:t>9</a:t>
            </a:r>
            <a:r>
              <a:rPr lang="zh-CN" altLang="en-US" sz="2400" dirty="0"/>
              <a:t>：</a:t>
            </a:r>
            <a:r>
              <a:rPr lang="en-US" altLang="zh-CN" sz="2400" dirty="0" smtClean="0"/>
              <a:t>30  </a:t>
            </a:r>
            <a:r>
              <a:rPr lang="zh-CN" altLang="zh-CN" sz="2400" dirty="0" smtClean="0"/>
              <a:t>深圳东站</a:t>
            </a:r>
            <a:r>
              <a:rPr lang="zh-CN" altLang="zh-CN" sz="2400" dirty="0"/>
              <a:t>（布吉）</a:t>
            </a:r>
            <a:r>
              <a:rPr lang="zh-CN" altLang="en-US" sz="2400" dirty="0" smtClean="0"/>
              <a:t>集合</a:t>
            </a:r>
            <a:endParaRPr lang="en-US" altLang="zh-CN" sz="2400" b="1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b="1" dirty="0" smtClean="0"/>
              <a:t>行李：</a:t>
            </a:r>
            <a:r>
              <a:rPr lang="zh-CN" altLang="en-US" sz="2400" b="1" u="sng" dirty="0" smtClean="0">
                <a:solidFill>
                  <a:srgbClr val="FF0000"/>
                </a:solidFill>
              </a:rPr>
              <a:t>深圳实验校服 </a:t>
            </a:r>
            <a:r>
              <a:rPr lang="zh-CN" altLang="en-US" sz="2400" b="1" dirty="0" smtClean="0"/>
              <a:t>（切记）      </a:t>
            </a:r>
            <a:r>
              <a:rPr lang="zh-CN" altLang="en-US" sz="2400" b="1" u="sng" dirty="0">
                <a:solidFill>
                  <a:srgbClr val="FF0000"/>
                </a:solidFill>
              </a:rPr>
              <a:t>身份证 </a:t>
            </a:r>
            <a:r>
              <a:rPr lang="zh-CN" altLang="en-US" sz="2400" b="1" dirty="0"/>
              <a:t>（切记） </a:t>
            </a:r>
            <a:endParaRPr lang="en-US" altLang="zh-CN" sz="2400" b="1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b="1" u="sng" dirty="0">
                <a:solidFill>
                  <a:srgbClr val="FF0000"/>
                </a:solidFill>
              </a:rPr>
              <a:t>智能手机</a:t>
            </a:r>
            <a:r>
              <a:rPr lang="zh-CN" altLang="en-US" sz="2400" b="1" dirty="0"/>
              <a:t>（微信</a:t>
            </a:r>
            <a:r>
              <a:rPr lang="en-US" altLang="zh-CN" sz="2400" b="1" dirty="0"/>
              <a:t>+</a:t>
            </a:r>
            <a:r>
              <a:rPr lang="zh-CN" altLang="en-US" sz="2400" b="1" dirty="0"/>
              <a:t>定位</a:t>
            </a:r>
            <a:r>
              <a:rPr lang="zh-CN" altLang="en-US" sz="2400" b="1" dirty="0" smtClean="0"/>
              <a:t>）      </a:t>
            </a:r>
            <a:r>
              <a:rPr lang="zh-CN" altLang="en-US" sz="2400" b="1" u="sng" dirty="0" smtClean="0">
                <a:solidFill>
                  <a:srgbClr val="FF0000"/>
                </a:solidFill>
              </a:rPr>
              <a:t>现金</a:t>
            </a:r>
            <a:r>
              <a:rPr lang="zh-CN" altLang="en-US" sz="2400" b="1" dirty="0" smtClean="0"/>
              <a:t>       </a:t>
            </a:r>
            <a:r>
              <a:rPr lang="en-US" altLang="zh-CN" sz="2400" b="1" dirty="0" smtClean="0"/>
              <a:t>500—600</a:t>
            </a:r>
            <a:r>
              <a:rPr lang="zh-CN" altLang="en-US" sz="2400" b="1" dirty="0" smtClean="0"/>
              <a:t>左右 </a:t>
            </a:r>
            <a:endParaRPr lang="en-US" altLang="zh-CN" sz="2400" b="1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 smtClean="0"/>
              <a:t>火车上的午餐和晚餐</a:t>
            </a:r>
            <a:r>
              <a:rPr lang="zh-CN" altLang="en-US" sz="2400" dirty="0"/>
              <a:t>、饮用水</a:t>
            </a:r>
            <a:r>
              <a:rPr lang="zh-CN" altLang="en-US" sz="2400" dirty="0" smtClean="0"/>
              <a:t>（自备）</a:t>
            </a:r>
            <a:r>
              <a:rPr lang="en-US" altLang="zh-CN" sz="2400" dirty="0" smtClean="0"/>
              <a:t>——</a:t>
            </a:r>
            <a:r>
              <a:rPr lang="zh-CN" altLang="en-US" sz="2400" dirty="0" smtClean="0"/>
              <a:t> </a:t>
            </a:r>
            <a:r>
              <a:rPr lang="zh-CN" alt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食物交流大会</a:t>
            </a:r>
            <a:endParaRPr lang="en-US" altLang="zh-CN" sz="24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 smtClean="0"/>
              <a:t>雨具</a:t>
            </a:r>
            <a:r>
              <a:rPr lang="zh-CN" altLang="en-US" sz="2400" dirty="0"/>
              <a:t>、防寒衣物</a:t>
            </a:r>
            <a:r>
              <a:rPr lang="zh-CN" altLang="en-US" sz="2400" dirty="0" smtClean="0"/>
              <a:t>、</a:t>
            </a:r>
            <a:r>
              <a:rPr lang="zh-CN" altLang="en-US" sz="2400" dirty="0"/>
              <a:t>常用药、给农家小孩的一本</a:t>
            </a:r>
            <a:r>
              <a:rPr lang="zh-CN" altLang="en-US" sz="2400" dirty="0" smtClean="0"/>
              <a:t>书；</a:t>
            </a:r>
            <a:endParaRPr lang="en-US" altLang="zh-CN" sz="2400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dirty="0" smtClean="0"/>
              <a:t>洗漱</a:t>
            </a:r>
            <a:r>
              <a:rPr lang="zh-CN" altLang="en-US" sz="2400" dirty="0"/>
              <a:t>穿物品（农家、基地不提供毛巾、浴巾</a:t>
            </a:r>
            <a:r>
              <a:rPr lang="zh-CN" altLang="en-US" sz="2400" dirty="0" smtClean="0"/>
              <a:t>）。</a:t>
            </a:r>
            <a:endParaRPr lang="en-US" altLang="zh-CN" sz="2400" dirty="0" smtClean="0"/>
          </a:p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400" b="1" dirty="0" smtClean="0"/>
              <a:t>必备技能：</a:t>
            </a:r>
            <a:r>
              <a:rPr lang="zh-CN" altLang="en-US" sz="2400" dirty="0" smtClean="0"/>
              <a:t>买菜、做饭 </a:t>
            </a:r>
            <a:endParaRPr lang="en-US" altLang="zh-CN" sz="2400" dirty="0" smtClean="0"/>
          </a:p>
        </p:txBody>
      </p:sp>
      <p:sp>
        <p:nvSpPr>
          <p:cNvPr id="5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6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7" name="TextBox 6"/>
          <p:cNvSpPr>
            <a:spLocks noChangeArrowheads="1"/>
          </p:cNvSpPr>
          <p:nvPr/>
        </p:nvSpPr>
        <p:spPr bwMode="auto">
          <a:xfrm>
            <a:off x="428088" y="106362"/>
            <a:ext cx="5926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+mn-ea"/>
                <a:ea typeface="+mn-ea"/>
              </a:rPr>
              <a:t>井冈山社会实践活动</a:t>
            </a:r>
          </a:p>
        </p:txBody>
      </p:sp>
    </p:spTree>
    <p:extLst>
      <p:ext uri="{BB962C8B-B14F-4D97-AF65-F5344CB8AC3E}">
        <p14:creationId xmlns:p14="http://schemas.microsoft.com/office/powerpoint/2010/main" val="874346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矩形 3"/>
          <p:cNvSpPr>
            <a:spLocks noChangeArrowheads="1"/>
          </p:cNvSpPr>
          <p:nvPr/>
        </p:nvSpPr>
        <p:spPr bwMode="auto">
          <a:xfrm>
            <a:off x="0" y="820199"/>
            <a:ext cx="9144000" cy="6021926"/>
          </a:xfrm>
          <a:prstGeom prst="rect">
            <a:avLst/>
          </a:prstGeom>
          <a:solidFill>
            <a:srgbClr val="0066CC">
              <a:alpha val="8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41987" name="TextBox 4"/>
          <p:cNvSpPr>
            <a:spLocks noChangeArrowheads="1"/>
          </p:cNvSpPr>
          <p:nvPr/>
        </p:nvSpPr>
        <p:spPr bwMode="auto">
          <a:xfrm>
            <a:off x="0" y="2116346"/>
            <a:ext cx="9144000" cy="20774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ts val="1800"/>
              </a:spcBef>
              <a:buNone/>
            </a:pP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各位家长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, 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感谢</a:t>
            </a:r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</a:rPr>
              <a:t>您对学校教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育的关注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!</a:t>
            </a:r>
          </a:p>
          <a:p>
            <a:pPr algn="ctr" eaLnBrk="1" hangingPunct="1">
              <a:lnSpc>
                <a:spcPct val="150000"/>
              </a:lnSpc>
              <a:spcBef>
                <a:spcPts val="1800"/>
              </a:spcBef>
              <a:buNone/>
            </a:pPr>
            <a:r>
              <a:rPr lang="zh-CN" altLang="en-US" sz="3600" dirty="0" smtClean="0">
                <a:latin typeface="微软雅黑" panose="020B0503020204020204" pitchFamily="34" charset="-122"/>
              </a:rPr>
              <a:t>您还可以在会后与各位老师们交流</a:t>
            </a:r>
            <a:endParaRPr lang="zh-CN" altLang="en-US" sz="3600" dirty="0">
              <a:latin typeface="微软雅黑" panose="020B0503020204020204" pitchFamily="34" charset="-122"/>
            </a:endParaRPr>
          </a:p>
        </p:txBody>
      </p:sp>
      <p:sp>
        <p:nvSpPr>
          <p:cNvPr id="41988" name="矩形 1"/>
          <p:cNvSpPr>
            <a:spLocks noChangeArrowheads="1"/>
          </p:cNvSpPr>
          <p:nvPr/>
        </p:nvSpPr>
        <p:spPr bwMode="auto">
          <a:xfrm>
            <a:off x="0" y="5263116"/>
            <a:ext cx="9144000" cy="1594885"/>
          </a:xfrm>
          <a:prstGeom prst="rect">
            <a:avLst/>
          </a:prstGeom>
          <a:gradFill rotWithShape="1">
            <a:gsLst>
              <a:gs pos="0">
                <a:srgbClr val="D3D3D3"/>
              </a:gs>
              <a:gs pos="100000">
                <a:srgbClr val="D5D5D5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41989" name="TextBox 5"/>
          <p:cNvSpPr>
            <a:spLocks noChangeArrowheads="1"/>
          </p:cNvSpPr>
          <p:nvPr/>
        </p:nvSpPr>
        <p:spPr bwMode="auto">
          <a:xfrm>
            <a:off x="3508295" y="5565256"/>
            <a:ext cx="247274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5400" b="1" dirty="0">
                <a:solidFill>
                  <a:srgbClr val="0066CC"/>
                </a:solidFill>
                <a:latin typeface="微软雅黑" panose="020B0503020204020204" pitchFamily="34" charset="-122"/>
              </a:rPr>
              <a:t>谢</a:t>
            </a:r>
            <a:r>
              <a:rPr lang="en-US" altLang="zh-CN" sz="5400" b="1" dirty="0">
                <a:solidFill>
                  <a:srgbClr val="0066CC"/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sz="5400" b="1" dirty="0">
                <a:solidFill>
                  <a:srgbClr val="0066CC"/>
                </a:solidFill>
                <a:latin typeface="微软雅黑" panose="020B0503020204020204" pitchFamily="34" charset="-122"/>
              </a:rPr>
              <a:t>谢！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782926" cy="82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349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科任老师联系方式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6" name="文本框 1"/>
          <p:cNvSpPr txBox="1"/>
          <p:nvPr/>
        </p:nvSpPr>
        <p:spPr>
          <a:xfrm>
            <a:off x="466724" y="852773"/>
            <a:ext cx="8416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班家长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群：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543116060</a:t>
            </a:r>
            <a:endParaRPr lang="zh-CN" altLang="en-US" dirty="0"/>
          </a:p>
        </p:txBody>
      </p:sp>
      <p:sp>
        <p:nvSpPr>
          <p:cNvPr id="7" name="文本框 7"/>
          <p:cNvSpPr txBox="1"/>
          <p:nvPr/>
        </p:nvSpPr>
        <p:spPr>
          <a:xfrm>
            <a:off x="466724" y="1405587"/>
            <a:ext cx="6049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班主任（黄海宁）手机：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13714777551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88856"/>
              </p:ext>
            </p:extLst>
          </p:nvPr>
        </p:nvGraphicFramePr>
        <p:xfrm>
          <a:off x="513781" y="1993524"/>
          <a:ext cx="8116438" cy="433749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53336"/>
                <a:gridCol w="1750042"/>
                <a:gridCol w="2398206"/>
                <a:gridCol w="2714854"/>
              </a:tblGrid>
              <a:tr h="72177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学科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姓名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联系方式</a:t>
                      </a:r>
                      <a:endParaRPr lang="zh-CN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办公室</a:t>
                      </a:r>
                      <a:endParaRPr lang="zh-CN" altLang="en-US" sz="2400" dirty="0"/>
                    </a:p>
                  </a:txBody>
                  <a:tcPr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语文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赵广瑞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13723454708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二楼办公室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数学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魏英城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13682634721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三楼办公室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英语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尹俊杰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13430963116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二楼办公室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物理</a:t>
                      </a:r>
                      <a:endParaRPr lang="zh-CN" altLang="en-US" sz="2400" b="0" i="0" u="none" strike="noStrike" dirty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黄海宁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13714777551</a:t>
                      </a:r>
                      <a:endParaRPr lang="zh-CN" altLang="zh-CN" sz="2400" b="0" kern="1200" dirty="0" smtClean="0">
                        <a:solidFill>
                          <a:schemeClr val="dk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三楼办公室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化学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黄毓展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18218479187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一楼</a:t>
                      </a:r>
                      <a:r>
                        <a:rPr lang="en-US" altLang="zh-CN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101</a:t>
                      </a: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办公室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  <a:tr h="6026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生物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顾若君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0" kern="1200" dirty="0" smtClean="0">
                          <a:solidFill>
                            <a:schemeClr val="dk1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  <a:cs typeface="+mn-cs"/>
                        </a:rPr>
                        <a:t>13530314760</a:t>
                      </a:r>
                      <a:endParaRPr lang="zh-CN" altLang="zh-CN" sz="2400" b="0" kern="1200" dirty="0">
                        <a:solidFill>
                          <a:schemeClr val="dk1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一楼</a:t>
                      </a:r>
                      <a:r>
                        <a:rPr lang="en-US" altLang="zh-CN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101</a:t>
                      </a:r>
                      <a:r>
                        <a:rPr lang="zh-CN" altLang="en-US" sz="2400" b="0" i="0" u="none" strike="noStrike" dirty="0" smtClean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办公室</a:t>
                      </a:r>
                      <a:endParaRPr lang="en-US" altLang="zh-CN" sz="2400" b="0" i="0" u="none" strike="noStrike" dirty="0" smtClean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78556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3"/>
          <p:cNvSpPr>
            <a:spLocks noChangeArrowheads="1"/>
          </p:cNvSpPr>
          <p:nvPr/>
        </p:nvSpPr>
        <p:spPr bwMode="auto">
          <a:xfrm>
            <a:off x="0" y="940157"/>
            <a:ext cx="9156700" cy="591784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2052" name="Text Box 4"/>
          <p:cNvSpPr txBox="1">
            <a:spLocks noChangeArrowheads="1"/>
          </p:cNvSpPr>
          <p:nvPr/>
        </p:nvSpPr>
        <p:spPr bwMode="auto">
          <a:xfrm>
            <a:off x="0" y="2059147"/>
            <a:ext cx="915035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4800" b="1" dirty="0" smtClean="0">
                <a:solidFill>
                  <a:schemeClr val="bg1"/>
                </a:solidFill>
                <a:latin typeface="+mn-ea"/>
                <a:ea typeface="+mn-ea"/>
              </a:rPr>
              <a:t>高二（</a:t>
            </a:r>
            <a:r>
              <a:rPr lang="en-US" altLang="zh-CN" sz="4800" b="1" dirty="0" smtClean="0">
                <a:solidFill>
                  <a:schemeClr val="bg1"/>
                </a:solidFill>
                <a:latin typeface="+mn-ea"/>
                <a:ea typeface="+mn-ea"/>
              </a:rPr>
              <a:t>10</a:t>
            </a:r>
            <a:r>
              <a:rPr lang="zh-CN" altLang="en-US" sz="4800" b="1" dirty="0" smtClean="0">
                <a:solidFill>
                  <a:schemeClr val="bg1"/>
                </a:solidFill>
                <a:latin typeface="+mn-ea"/>
                <a:ea typeface="+mn-ea"/>
              </a:rPr>
              <a:t>）班  家长会</a:t>
            </a:r>
            <a:endParaRPr lang="en-US" altLang="zh-CN" sz="4800" b="1" dirty="0" smtClean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4545013"/>
            <a:ext cx="9144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81000" algn="ctr">
              <a:lnSpc>
                <a:spcPct val="150000"/>
              </a:lnSpc>
              <a:spcAft>
                <a:spcPts val="0"/>
              </a:spcAft>
              <a:defRPr/>
            </a:pPr>
            <a:r>
              <a:rPr lang="zh-CN" altLang="en-US" sz="32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班主任</a:t>
            </a:r>
            <a:r>
              <a:rPr lang="zh-CN" altLang="zh-CN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r>
              <a:rPr lang="zh-CN" altLang="zh-CN" sz="3200" b="1" kern="100" dirty="0">
                <a:latin typeface="楷体" panose="02010609060101010101" pitchFamily="49" charset="-122"/>
                <a:ea typeface="楷体" panose="02010609060101010101" pitchFamily="49" charset="-122"/>
              </a:rPr>
              <a:t>黄海</a:t>
            </a:r>
            <a:r>
              <a:rPr lang="zh-CN" altLang="zh-CN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宁</a:t>
            </a:r>
            <a:endParaRPr lang="en-US" altLang="zh-CN" sz="3200" b="1" kern="1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381000" algn="ctr">
              <a:lnSpc>
                <a:spcPct val="150000"/>
              </a:lnSpc>
              <a:spcAft>
                <a:spcPts val="0"/>
              </a:spcAft>
              <a:defRPr/>
            </a:pPr>
            <a:r>
              <a:rPr lang="zh-CN" altLang="en-US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联系方式：</a:t>
            </a:r>
            <a:r>
              <a:rPr lang="en-US" altLang="zh-CN" sz="3200" b="1" kern="1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13714777551</a:t>
            </a:r>
            <a:endParaRPr lang="zh-CN" altLang="zh-CN" sz="3200" b="1" kern="1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565"/>
            <a:ext cx="5782926" cy="82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4869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28088" y="106362"/>
            <a:ext cx="5926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高二（</a:t>
            </a:r>
            <a:r>
              <a:rPr lang="en-US" altLang="zh-CN" sz="2800" b="1" dirty="0" smtClean="0">
                <a:solidFill>
                  <a:schemeClr val="bg1"/>
                </a:solidFill>
                <a:latin typeface="+mn-ea"/>
                <a:ea typeface="+mn-ea"/>
              </a:rPr>
              <a:t>10</a:t>
            </a: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）班 开学班会</a:t>
            </a:r>
            <a:endParaRPr lang="zh-CN" altLang="en-US" sz="28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4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2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 smtClean="0">
                  <a:latin typeface="Arial" panose="020B0604020202020204" pitchFamily="34" charset="0"/>
                </a:rPr>
                <a:t>新学期 新风貌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08667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高二开学的新面貌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2" y="1250211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  <a:spcAft>
                <a:spcPts val="0"/>
              </a:spcAft>
            </a:pPr>
            <a:r>
              <a:rPr lang="zh-CN" altLang="en-US" sz="4400" b="1" kern="1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成熟了、听话了、认真了、专心了</a:t>
            </a:r>
            <a:endParaRPr lang="en-US" altLang="zh-CN" sz="4400" b="1" kern="1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" y="2689144"/>
            <a:ext cx="9143999" cy="147732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indent="457200" algn="ctr">
              <a:lnSpc>
                <a:spcPct val="150000"/>
              </a:lnSpc>
              <a:spcAft>
                <a:spcPts val="0"/>
              </a:spcAft>
            </a:pPr>
            <a:r>
              <a:rPr lang="zh-CN" altLang="en-US" sz="6000" b="1" kern="10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长大了</a:t>
            </a:r>
            <a:endParaRPr lang="en-US" altLang="zh-CN" sz="6000" b="1" kern="100" dirty="0" smtClean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" y="4829831"/>
            <a:ext cx="9143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ctr">
              <a:lnSpc>
                <a:spcPct val="150000"/>
              </a:lnSpc>
              <a:spcAft>
                <a:spcPts val="0"/>
              </a:spcAft>
            </a:pPr>
            <a:r>
              <a:rPr lang="zh-CN" altLang="en-US" sz="3200" b="1" kern="100" dirty="0" smtClean="0">
                <a:solidFill>
                  <a:srgbClr val="0066CC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晚自修安静了、上课认真了、学习更上心了</a:t>
            </a:r>
            <a:endParaRPr lang="en-US" altLang="zh-CN" sz="3200" b="1" kern="100" dirty="0" smtClean="0">
              <a:solidFill>
                <a:srgbClr val="0066CC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934084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2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-1"/>
            <a:ext cx="376707" cy="63106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372581" y="106365"/>
            <a:ext cx="33242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班委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774797"/>
              </p:ext>
            </p:extLst>
          </p:nvPr>
        </p:nvGraphicFramePr>
        <p:xfrm>
          <a:off x="914401" y="915686"/>
          <a:ext cx="7708604" cy="548511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73618"/>
                <a:gridCol w="2169041"/>
                <a:gridCol w="1944173"/>
                <a:gridCol w="2021772"/>
              </a:tblGrid>
              <a:tr h="438383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 smtClean="0">
                          <a:effectLst/>
                        </a:rPr>
                        <a:t>班委成员</a:t>
                      </a:r>
                      <a:endParaRPr lang="zh-CN" alt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zh-CN" alt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zh-CN" alt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</a:tr>
              <a:tr h="566473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班    长</a:t>
                      </a: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CN" altLang="en-US" sz="2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  <a:cs typeface="+mn-cs"/>
                        </a:rPr>
                        <a:t>刘婧瑶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班主任助理</a:t>
                      </a: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黄瀚霆</a:t>
                      </a:r>
                    </a:p>
                  </a:txBody>
                  <a:tcPr marL="9525" marR="9525" marT="9525" marB="0" anchor="ctr"/>
                </a:tc>
              </a:tr>
              <a:tr h="69795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副 班 长</a:t>
                      </a: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聂冠瑞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副 班 长</a:t>
                      </a: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曾璐妍</a:t>
                      </a:r>
                    </a:p>
                  </a:txBody>
                  <a:tcPr marL="9525" marR="9525" marT="9525" marB="0" anchor="ctr"/>
                </a:tc>
              </a:tr>
              <a:tr h="94557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400" b="0" i="0" u="none" strike="noStrike" dirty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班长助理</a:t>
                      </a: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孔祥宇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学习委员</a:t>
                      </a: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李泓桥</a:t>
                      </a:r>
                    </a:p>
                  </a:txBody>
                  <a:tcPr marL="7144" marR="7144" marT="9525" marB="0" anchor="ctr"/>
                </a:tc>
              </a:tr>
              <a:tr h="945576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b="0" i="0" u="none" strike="noStrike" dirty="0" smtClean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团支书</a:t>
                      </a: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朱一凡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u="none" strike="noStrike" dirty="0" smtClean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文娱委员</a:t>
                      </a:r>
                      <a:endParaRPr lang="zh-CN" altLang="en-US" sz="2400" b="0" i="0" u="none" strike="noStrike" dirty="0" smtClean="0">
                        <a:solidFill>
                          <a:srgbClr val="4F81BD"/>
                        </a:solidFill>
                        <a:effectLst/>
                        <a:latin typeface="隶书" panose="02010509060101010101" pitchFamily="49" charset="-122"/>
                        <a:ea typeface="隶书" panose="02010509060101010101" pitchFamily="49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吴滨言</a:t>
                      </a:r>
                    </a:p>
                  </a:txBody>
                  <a:tcPr marL="9525" marR="9525" marT="9525" marB="0" anchor="ctr"/>
                </a:tc>
              </a:tr>
              <a:tr h="945576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 smtClean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生</a:t>
                      </a:r>
                      <a:r>
                        <a:rPr lang="zh-CN" altLang="en-US" sz="2400" u="none" strike="noStrike" dirty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活委员</a:t>
                      </a:r>
                      <a:endParaRPr lang="zh-CN" altLang="en-US" sz="2400" b="0" i="0" u="none" strike="noStrike" dirty="0">
                        <a:solidFill>
                          <a:srgbClr val="4F81BD"/>
                        </a:solidFill>
                        <a:effectLst/>
                        <a:latin typeface="隶书" panose="02010509060101010101" pitchFamily="49" charset="-122"/>
                        <a:ea typeface="隶书" panose="02010509060101010101" pitchFamily="49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u="none" strike="noStrike" dirty="0" smtClean="0"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蔡为</a:t>
                      </a:r>
                      <a:r>
                        <a:rPr lang="zh-CN" altLang="en-US" sz="2800" u="none" strike="noStrike" baseline="0" dirty="0" smtClean="0"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 </a:t>
                      </a:r>
                      <a:endParaRPr lang="en-US" altLang="zh-CN" sz="2800" u="none" strike="noStrike" baseline="0" dirty="0" smtClean="0">
                        <a:effectLst/>
                        <a:latin typeface="隶书" panose="02010509060101010101" pitchFamily="49" charset="-122"/>
                        <a:ea typeface="隶书" panose="02010509060101010101" pitchFamily="49" charset="-122"/>
                      </a:endParaRPr>
                    </a:p>
                    <a:p>
                      <a:pPr algn="ctr" fontAlgn="ctr"/>
                      <a:r>
                        <a:rPr lang="zh-CN" altLang="en-US" sz="2800" u="none" strike="noStrike" dirty="0" smtClean="0"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秦冰冰</a:t>
                      </a:r>
                      <a:endParaRPr lang="zh-CN" altLang="en-US" sz="2800" u="none" strike="noStrike" dirty="0">
                        <a:effectLst/>
                        <a:latin typeface="隶书" panose="02010509060101010101" pitchFamily="49" charset="-122"/>
                        <a:ea typeface="隶书" panose="02010509060101010101" pitchFamily="49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 smtClean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体</a:t>
                      </a:r>
                      <a:r>
                        <a:rPr lang="zh-CN" altLang="en-US" sz="2400" u="none" strike="noStrike" dirty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育委员</a:t>
                      </a:r>
                      <a:endParaRPr lang="zh-CN" altLang="en-US" sz="2400" b="0" i="0" u="none" strike="noStrike" dirty="0">
                        <a:solidFill>
                          <a:srgbClr val="4F81BD"/>
                        </a:solidFill>
                        <a:effectLst/>
                        <a:latin typeface="隶书" panose="02010509060101010101" pitchFamily="49" charset="-122"/>
                        <a:ea typeface="隶书" panose="02010509060101010101" pitchFamily="49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王胤</a:t>
                      </a:r>
                      <a:r>
                        <a:rPr lang="zh-CN" alt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沛</a:t>
                      </a:r>
                      <a:endParaRPr lang="en-US" altLang="zh-CN" sz="2800" b="0" i="0" u="none" strike="noStrike" dirty="0" smtClean="0">
                        <a:solidFill>
                          <a:srgbClr val="000000"/>
                        </a:solidFill>
                        <a:effectLst/>
                        <a:latin typeface="隶书" panose="02010509060101010101" pitchFamily="49" charset="-122"/>
                        <a:ea typeface="隶书" panose="02010509060101010101" pitchFamily="49" charset="-122"/>
                      </a:endParaRPr>
                    </a:p>
                    <a:p>
                      <a:pPr algn="ctr" fontAlgn="ctr"/>
                      <a:r>
                        <a:rPr lang="zh-CN" alt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刘晶铎</a:t>
                      </a:r>
                      <a:endParaRPr lang="zh-CN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隶书" panose="02010509060101010101" pitchFamily="49" charset="-122"/>
                        <a:ea typeface="隶书" panose="02010509060101010101" pitchFamily="49" charset="-122"/>
                      </a:endParaRPr>
                    </a:p>
                  </a:txBody>
                  <a:tcPr marL="7144" marR="7144" marT="9525" marB="0" anchor="ctr"/>
                </a:tc>
              </a:tr>
              <a:tr h="945576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宣传委员</a:t>
                      </a:r>
                      <a:endParaRPr lang="zh-CN" altLang="en-US" sz="2400" b="0" i="0" u="none" strike="noStrike" dirty="0">
                        <a:solidFill>
                          <a:srgbClr val="4F81BD"/>
                        </a:solidFill>
                        <a:effectLst/>
                        <a:latin typeface="隶书" panose="02010509060101010101" pitchFamily="49" charset="-122"/>
                        <a:ea typeface="隶书" panose="02010509060101010101" pitchFamily="49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u="none" strike="noStrike" dirty="0"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刘博扬</a:t>
                      </a:r>
                      <a:endParaRPr lang="zh-CN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隶书" panose="02010509060101010101" pitchFamily="49" charset="-122"/>
                        <a:ea typeface="隶书" panose="02010509060101010101" pitchFamily="49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>
                          <a:solidFill>
                            <a:srgbClr val="4F81BD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电教委员</a:t>
                      </a:r>
                      <a:endParaRPr lang="zh-CN" altLang="en-US" sz="2400" b="0" i="0" u="none" strike="noStrike" dirty="0">
                        <a:solidFill>
                          <a:srgbClr val="4F81BD"/>
                        </a:solidFill>
                        <a:effectLst/>
                        <a:latin typeface="隶书" panose="02010509060101010101" pitchFamily="49" charset="-122"/>
                        <a:ea typeface="隶书" panose="02010509060101010101" pitchFamily="49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隶书" panose="02010509060101010101" pitchFamily="49" charset="-122"/>
                          <a:ea typeface="隶书" panose="02010509060101010101" pitchFamily="49" charset="-122"/>
                        </a:rPr>
                        <a:t>李沐恒</a:t>
                      </a:r>
                    </a:p>
                  </a:txBody>
                  <a:tcPr marL="7144" marR="7144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068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2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-1"/>
            <a:ext cx="376707" cy="63106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372581" y="106365"/>
            <a:ext cx="33242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</a:rPr>
              <a:t>课代表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260129"/>
              </p:ext>
            </p:extLst>
          </p:nvPr>
        </p:nvGraphicFramePr>
        <p:xfrm>
          <a:off x="627321" y="1448260"/>
          <a:ext cx="8172000" cy="3959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8125"/>
                <a:gridCol w="3076042"/>
                <a:gridCol w="1095154"/>
                <a:gridCol w="2972679"/>
              </a:tblGrid>
              <a:tr h="688409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 smtClean="0">
                          <a:effectLst/>
                        </a:rPr>
                        <a:t>课代表</a:t>
                      </a:r>
                      <a:endParaRPr lang="zh-CN" alt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zh-CN" alt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zh-CN" alt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</a:tr>
              <a:tr h="55184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 smtClean="0">
                          <a:effectLst/>
                        </a:rPr>
                        <a:t>语文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黄瀚</a:t>
                      </a:r>
                      <a:r>
                        <a:rPr lang="zh-CN" alt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霆  黄</a:t>
                      </a:r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婧雯</a:t>
                      </a: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>
                          <a:effectLst/>
                        </a:rPr>
                        <a:t>物</a:t>
                      </a:r>
                      <a:r>
                        <a:rPr lang="zh-CN" altLang="en-US" sz="2400" u="none" strike="noStrike" dirty="0" smtClean="0">
                          <a:effectLst/>
                        </a:rPr>
                        <a:t>理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路冀鹏  陈祥文</a:t>
                      </a:r>
                      <a:endParaRPr lang="zh-CN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</a:tr>
              <a:tr h="679937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>
                          <a:effectLst/>
                        </a:rPr>
                        <a:t>数</a:t>
                      </a:r>
                      <a:r>
                        <a:rPr lang="zh-CN" altLang="en-US" sz="2400" u="none" strike="noStrike" dirty="0" smtClean="0">
                          <a:effectLst/>
                        </a:rPr>
                        <a:t>学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孔祥宇  李一粟</a:t>
                      </a:r>
                      <a:endParaRPr lang="zh-CN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>
                          <a:effectLst/>
                        </a:rPr>
                        <a:t>化</a:t>
                      </a:r>
                      <a:r>
                        <a:rPr lang="zh-CN" altLang="en-US" sz="2400" u="none" strike="noStrike" dirty="0" smtClean="0">
                          <a:effectLst/>
                        </a:rPr>
                        <a:t>学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丁振寰  朱诺贝</a:t>
                      </a:r>
                      <a:endParaRPr lang="zh-CN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</a:tr>
              <a:tr h="679937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>
                          <a:effectLst/>
                        </a:rPr>
                        <a:t>英</a:t>
                      </a:r>
                      <a:r>
                        <a:rPr lang="zh-CN" altLang="en-US" sz="2400" u="none" strike="noStrike" dirty="0" smtClean="0">
                          <a:effectLst/>
                        </a:rPr>
                        <a:t>语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刘羽</a:t>
                      </a:r>
                      <a:r>
                        <a:rPr lang="zh-CN" alt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崴  朱</a:t>
                      </a:r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晓芙</a:t>
                      </a: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>
                          <a:effectLst/>
                        </a:rPr>
                        <a:t>生</a:t>
                      </a:r>
                      <a:r>
                        <a:rPr lang="zh-CN" altLang="en-US" sz="2400" u="none" strike="noStrike" dirty="0" smtClean="0">
                          <a:effectLst/>
                        </a:rPr>
                        <a:t>物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蔡  为</a:t>
                      </a:r>
                      <a:r>
                        <a:rPr lang="zh-CN" altLang="en-US" sz="28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 </a:t>
                      </a:r>
                      <a:r>
                        <a:rPr lang="zh-CN" alt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巫</a:t>
                      </a:r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菁菁</a:t>
                      </a:r>
                    </a:p>
                  </a:txBody>
                  <a:tcPr marL="7144" marR="7144" marT="9525" marB="0" anchor="ctr"/>
                </a:tc>
              </a:tr>
              <a:tr h="679937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>
                          <a:effectLst/>
                        </a:rPr>
                        <a:t>历</a:t>
                      </a:r>
                      <a:r>
                        <a:rPr lang="zh-CN" altLang="en-US" sz="2400" u="none" strike="noStrike" dirty="0" smtClean="0">
                          <a:effectLst/>
                        </a:rPr>
                        <a:t>史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曾璐妍</a:t>
                      </a: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>
                          <a:effectLst/>
                        </a:rPr>
                        <a:t>地</a:t>
                      </a:r>
                      <a:r>
                        <a:rPr lang="zh-CN" altLang="en-US" sz="2400" u="none" strike="noStrike" dirty="0" smtClean="0">
                          <a:effectLst/>
                        </a:rPr>
                        <a:t>理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刘晶铎</a:t>
                      </a:r>
                    </a:p>
                  </a:txBody>
                  <a:tcPr marL="7144" marR="7144" marT="9525" marB="0" anchor="ctr"/>
                </a:tc>
              </a:tr>
              <a:tr h="679937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400" u="none" strike="noStrike" dirty="0">
                          <a:effectLst/>
                        </a:rPr>
                        <a:t>政</a:t>
                      </a:r>
                      <a:r>
                        <a:rPr lang="zh-CN" altLang="en-US" sz="2400" u="none" strike="noStrike" dirty="0" smtClean="0">
                          <a:effectLst/>
                        </a:rPr>
                        <a:t>治</a:t>
                      </a:r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李浩南</a:t>
                      </a: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7144" marR="7144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286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4" name="TextBox 6"/>
          <p:cNvSpPr>
            <a:spLocks noChangeArrowheads="1"/>
          </p:cNvSpPr>
          <p:nvPr/>
        </p:nvSpPr>
        <p:spPr bwMode="auto">
          <a:xfrm>
            <a:off x="466725" y="106364"/>
            <a:ext cx="44323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高二开学的新面貌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" y="1845611"/>
            <a:ext cx="91439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ctr">
              <a:lnSpc>
                <a:spcPct val="150000"/>
              </a:lnSpc>
              <a:spcAft>
                <a:spcPts val="0"/>
              </a:spcAft>
            </a:pPr>
            <a:r>
              <a:rPr lang="zh-CN" altLang="en-US" sz="4800" b="1" kern="100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家长对学生的关心和配合</a:t>
            </a:r>
            <a:endParaRPr lang="en-US" altLang="zh-CN" sz="4800" b="1" kern="100" spc="300" dirty="0" smtClean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3801385"/>
            <a:ext cx="9143999" cy="120032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indent="457200" algn="ctr">
              <a:lnSpc>
                <a:spcPct val="150000"/>
              </a:lnSpc>
              <a:spcAft>
                <a:spcPts val="0"/>
              </a:spcAft>
            </a:pPr>
            <a:r>
              <a:rPr lang="zh-CN" altLang="en-US" sz="4800" b="1" kern="100" dirty="0" smtClean="0">
                <a:ln w="11430">
                  <a:solidFill>
                    <a:srgbClr val="FFC000"/>
                  </a:solidFill>
                </a:ln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高二，一个良好的开端</a:t>
            </a:r>
            <a:endParaRPr lang="en-US" altLang="zh-CN" sz="4800" b="1" kern="100" dirty="0" smtClean="0">
              <a:ln w="11430">
                <a:solidFill>
                  <a:srgbClr val="FFC000"/>
                </a:solidFill>
              </a:ln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64027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"/>
          <p:cNvSpPr>
            <a:spLocks noChangeArrowheads="1"/>
          </p:cNvSpPr>
          <p:nvPr/>
        </p:nvSpPr>
        <p:spPr bwMode="auto">
          <a:xfrm>
            <a:off x="0" y="1"/>
            <a:ext cx="9144000" cy="741363"/>
          </a:xfrm>
          <a:prstGeom prst="rect">
            <a:avLst/>
          </a:prstGeom>
          <a:solidFill>
            <a:srgbClr val="0066CC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5" name="直角三角形 3"/>
          <p:cNvSpPr>
            <a:spLocks noChangeArrowheads="1"/>
          </p:cNvSpPr>
          <p:nvPr/>
        </p:nvSpPr>
        <p:spPr bwMode="auto">
          <a:xfrm flipV="1">
            <a:off x="0" y="1"/>
            <a:ext cx="395288" cy="549275"/>
          </a:xfrm>
          <a:prstGeom prst="rtTriangle">
            <a:avLst/>
          </a:prstGeom>
          <a:solidFill>
            <a:srgbClr val="D6D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076" name="TextBox 6"/>
          <p:cNvSpPr>
            <a:spLocks noChangeArrowheads="1"/>
          </p:cNvSpPr>
          <p:nvPr/>
        </p:nvSpPr>
        <p:spPr bwMode="auto">
          <a:xfrm>
            <a:off x="428088" y="106362"/>
            <a:ext cx="59261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高二（</a:t>
            </a:r>
            <a:r>
              <a:rPr lang="en-US" altLang="zh-CN" sz="2800" b="1" dirty="0" smtClean="0">
                <a:solidFill>
                  <a:schemeClr val="bg1"/>
                </a:solidFill>
                <a:latin typeface="+mn-ea"/>
                <a:ea typeface="+mn-ea"/>
              </a:rPr>
              <a:t>10</a:t>
            </a:r>
            <a:r>
              <a:rPr lang="zh-CN" altLang="en-US" sz="2800" b="1" dirty="0" smtClean="0">
                <a:solidFill>
                  <a:schemeClr val="bg1"/>
                </a:solidFill>
                <a:latin typeface="+mn-ea"/>
                <a:ea typeface="+mn-ea"/>
              </a:rPr>
              <a:t>）班 开学班会</a:t>
            </a:r>
            <a:endParaRPr lang="zh-CN" altLang="en-US" sz="28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3077" name="Group 5"/>
          <p:cNvGrpSpPr>
            <a:grpSpLocks/>
          </p:cNvGrpSpPr>
          <p:nvPr/>
        </p:nvGrpSpPr>
        <p:grpSpPr bwMode="auto">
          <a:xfrm>
            <a:off x="1908175" y="2525714"/>
            <a:ext cx="5111750" cy="1802938"/>
            <a:chOff x="0" y="0"/>
            <a:chExt cx="5112568" cy="1352148"/>
          </a:xfrm>
        </p:grpSpPr>
        <p:sp>
          <p:nvSpPr>
            <p:cNvPr id="3078" name="TextBox 7"/>
            <p:cNvSpPr>
              <a:spLocks noChangeArrowheads="1"/>
            </p:cNvSpPr>
            <p:nvPr/>
          </p:nvSpPr>
          <p:spPr bwMode="auto">
            <a:xfrm>
              <a:off x="0" y="0"/>
              <a:ext cx="813173" cy="10848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8800" i="1" dirty="0" smtClean="0">
                  <a:solidFill>
                    <a:srgbClr val="0066CC"/>
                  </a:solidFill>
                  <a:latin typeface="Arial" panose="020B0604020202020204" pitchFamily="34" charset="0"/>
                </a:rPr>
                <a:t>3</a:t>
              </a:r>
              <a:endParaRPr lang="zh-CN" altLang="en-US"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9" name="矩形 19"/>
            <p:cNvSpPr>
              <a:spLocks noChangeArrowheads="1"/>
            </p:cNvSpPr>
            <p:nvPr/>
          </p:nvSpPr>
          <p:spPr bwMode="auto">
            <a:xfrm>
              <a:off x="720080" y="609637"/>
              <a:ext cx="4392488" cy="555526"/>
            </a:xfrm>
            <a:prstGeom prst="rect">
              <a:avLst/>
            </a:prstGeom>
            <a:solidFill>
              <a:srgbClr val="949494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800" dirty="0" smtClean="0">
                  <a:latin typeface="Arial" panose="020B0604020202020204" pitchFamily="34" charset="0"/>
                </a:rPr>
                <a:t>高二的现实</a:t>
              </a:r>
              <a:endParaRPr lang="zh-CN" altLang="en-US" sz="2800" dirty="0">
                <a:latin typeface="Arial" panose="020B0604020202020204" pitchFamily="34" charset="0"/>
              </a:endParaRPr>
            </a:p>
          </p:txBody>
        </p:sp>
        <p:grpSp>
          <p:nvGrpSpPr>
            <p:cNvPr id="3080" name="Group 8"/>
            <p:cNvGrpSpPr>
              <a:grpSpLocks/>
            </p:cNvGrpSpPr>
            <p:nvPr/>
          </p:nvGrpSpPr>
          <p:grpSpPr bwMode="auto">
            <a:xfrm>
              <a:off x="573094" y="441983"/>
              <a:ext cx="532300" cy="910165"/>
              <a:chOff x="0" y="0"/>
              <a:chExt cx="532300" cy="910165"/>
            </a:xfrm>
          </p:grpSpPr>
          <p:sp>
            <p:nvSpPr>
              <p:cNvPr id="3081" name="直角三角形 20"/>
              <p:cNvSpPr>
                <a:spLocks noChangeArrowheads="1"/>
              </p:cNvSpPr>
              <p:nvPr/>
            </p:nvSpPr>
            <p:spPr bwMode="auto">
              <a:xfrm flipV="1">
                <a:off x="146986" y="118077"/>
                <a:ext cx="338544" cy="547192"/>
              </a:xfrm>
              <a:prstGeom prst="rtTriangle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  <a:sym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82" name="直接连接符 10"/>
              <p:cNvSpPr>
                <a:spLocks noChangeShapeType="1"/>
              </p:cNvSpPr>
              <p:nvPr/>
            </p:nvSpPr>
            <p:spPr bwMode="auto">
              <a:xfrm flipH="1">
                <a:off x="0" y="0"/>
                <a:ext cx="532300" cy="91016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151851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1640</TotalTime>
  <Pages>0</Pages>
  <Words>1481</Words>
  <Characters>0</Characters>
  <Application>Microsoft Office PowerPoint</Application>
  <DocSecurity>0</DocSecurity>
  <PresentationFormat>全屏显示(4:3)</PresentationFormat>
  <Lines>0</Lines>
  <Paragraphs>258</Paragraphs>
  <Slides>37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4</vt:i4>
      </vt:variant>
      <vt:variant>
        <vt:lpstr>幻灯片标题</vt:lpstr>
      </vt:variant>
      <vt:variant>
        <vt:i4>37</vt:i4>
      </vt:variant>
    </vt:vector>
  </HeadingPairs>
  <TitlesOfParts>
    <vt:vector size="41" baseType="lpstr">
      <vt:lpstr>Office 主题​​</vt:lpstr>
      <vt:lpstr>Office 主题</vt:lpstr>
      <vt:lpstr>1_Office 主题</vt:lpstr>
      <vt:lpstr>2_Office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活动须知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yellownancy</dc:creator>
  <cp:lastModifiedBy>USER</cp:lastModifiedBy>
  <cp:revision>157</cp:revision>
  <dcterms:created xsi:type="dcterms:W3CDTF">2012-12-13T08:02:13Z</dcterms:created>
  <dcterms:modified xsi:type="dcterms:W3CDTF">2016-10-20T10:36:30Z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2052-9.1.0.4715</vt:lpwstr>
  </property>
</Properties>
</file>